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39"/>
  </p:notesMasterIdLst>
  <p:sldIdLst>
    <p:sldId id="256" r:id="rId2"/>
    <p:sldId id="272" r:id="rId3"/>
    <p:sldId id="292" r:id="rId4"/>
    <p:sldId id="258" r:id="rId5"/>
    <p:sldId id="269" r:id="rId6"/>
    <p:sldId id="274" r:id="rId7"/>
    <p:sldId id="273" r:id="rId8"/>
    <p:sldId id="268" r:id="rId9"/>
    <p:sldId id="270" r:id="rId10"/>
    <p:sldId id="275" r:id="rId11"/>
    <p:sldId id="260" r:id="rId12"/>
    <p:sldId id="259" r:id="rId13"/>
    <p:sldId id="261" r:id="rId14"/>
    <p:sldId id="266" r:id="rId15"/>
    <p:sldId id="277" r:id="rId16"/>
    <p:sldId id="281" r:id="rId17"/>
    <p:sldId id="282" r:id="rId18"/>
    <p:sldId id="283" r:id="rId19"/>
    <p:sldId id="285" r:id="rId20"/>
    <p:sldId id="284" r:id="rId21"/>
    <p:sldId id="286" r:id="rId22"/>
    <p:sldId id="293" r:id="rId23"/>
    <p:sldId id="262" r:id="rId24"/>
    <p:sldId id="267" r:id="rId25"/>
    <p:sldId id="278" r:id="rId26"/>
    <p:sldId id="287" r:id="rId27"/>
    <p:sldId id="288" r:id="rId28"/>
    <p:sldId id="291" r:id="rId29"/>
    <p:sldId id="289" r:id="rId30"/>
    <p:sldId id="290" r:id="rId31"/>
    <p:sldId id="257" r:id="rId32"/>
    <p:sldId id="264" r:id="rId33"/>
    <p:sldId id="279" r:id="rId34"/>
    <p:sldId id="280" r:id="rId35"/>
    <p:sldId id="271" r:id="rId36"/>
    <p:sldId id="295" r:id="rId37"/>
    <p:sldId id="294"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4100" autoAdjust="0"/>
  </p:normalViewPr>
  <p:slideViewPr>
    <p:cSldViewPr snapToGrid="0">
      <p:cViewPr varScale="1">
        <p:scale>
          <a:sx n="55" d="100"/>
          <a:sy n="55" d="100"/>
        </p:scale>
        <p:origin x="12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FFCF58-BE2B-4464-98C5-8F57CE36C08E}" type="datetimeFigureOut">
              <a:rPr lang="en-US" smtClean="0"/>
              <a:t>22-Dec-24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51DE68-59E9-4053-8F65-150D70EFA9AA}" type="slidenum">
              <a:rPr lang="en-US" smtClean="0"/>
              <a:t>‹#›</a:t>
            </a:fld>
            <a:endParaRPr lang="en-US" dirty="0"/>
          </a:p>
        </p:txBody>
      </p:sp>
    </p:spTree>
    <p:extLst>
      <p:ext uri="{BB962C8B-B14F-4D97-AF65-F5344CB8AC3E}">
        <p14:creationId xmlns:p14="http://schemas.microsoft.com/office/powerpoint/2010/main" val="590147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1DE68-59E9-4053-8F65-150D70EFA9AA}" type="slidenum">
              <a:rPr lang="en-US" smtClean="0"/>
              <a:t>1</a:t>
            </a:fld>
            <a:endParaRPr lang="en-US" dirty="0"/>
          </a:p>
        </p:txBody>
      </p:sp>
    </p:spTree>
    <p:extLst>
      <p:ext uri="{BB962C8B-B14F-4D97-AF65-F5344CB8AC3E}">
        <p14:creationId xmlns:p14="http://schemas.microsoft.com/office/powerpoint/2010/main" val="530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51DE68-59E9-4053-8F65-150D70EFA9AA}" type="slidenum">
              <a:rPr lang="en-US" smtClean="0"/>
              <a:t>4</a:t>
            </a:fld>
            <a:endParaRPr lang="en-US" dirty="0"/>
          </a:p>
        </p:txBody>
      </p:sp>
    </p:spTree>
    <p:extLst>
      <p:ext uri="{BB962C8B-B14F-4D97-AF65-F5344CB8AC3E}">
        <p14:creationId xmlns:p14="http://schemas.microsoft.com/office/powerpoint/2010/main" val="1592765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9F273-ADDE-17B4-CF60-06C814255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0D5826-015C-1086-CE8B-CA7590E1DE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7282E7-CB9F-C3C3-ABCE-C90F2E0F51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FF6310-B94D-6FAA-BB9E-1AC78C143297}"/>
              </a:ext>
            </a:extLst>
          </p:cNvPr>
          <p:cNvSpPr>
            <a:spLocks noGrp="1"/>
          </p:cNvSpPr>
          <p:nvPr>
            <p:ph type="sldNum" sz="quarter" idx="5"/>
          </p:nvPr>
        </p:nvSpPr>
        <p:spPr/>
        <p:txBody>
          <a:bodyPr/>
          <a:lstStyle/>
          <a:p>
            <a:fld id="{2351DE68-59E9-4053-8F65-150D70EFA9AA}" type="slidenum">
              <a:rPr lang="en-US" smtClean="0"/>
              <a:t>7</a:t>
            </a:fld>
            <a:endParaRPr lang="en-US" dirty="0"/>
          </a:p>
        </p:txBody>
      </p:sp>
    </p:spTree>
    <p:extLst>
      <p:ext uri="{BB962C8B-B14F-4D97-AF65-F5344CB8AC3E}">
        <p14:creationId xmlns:p14="http://schemas.microsoft.com/office/powerpoint/2010/main" val="3646545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Using inventor place planes on the cube and explain </a:t>
            </a:r>
          </a:p>
          <a:p>
            <a:endParaRPr lang="en-US" dirty="0"/>
          </a:p>
        </p:txBody>
      </p:sp>
      <p:sp>
        <p:nvSpPr>
          <p:cNvPr id="4" name="Slide Number Placeholder 3"/>
          <p:cNvSpPr>
            <a:spLocks noGrp="1"/>
          </p:cNvSpPr>
          <p:nvPr>
            <p:ph type="sldNum" sz="quarter" idx="5"/>
          </p:nvPr>
        </p:nvSpPr>
        <p:spPr/>
        <p:txBody>
          <a:bodyPr/>
          <a:lstStyle/>
          <a:p>
            <a:fld id="{2351DE68-59E9-4053-8F65-150D70EFA9AA}" type="slidenum">
              <a:rPr lang="en-US" smtClean="0"/>
              <a:t>9</a:t>
            </a:fld>
            <a:endParaRPr lang="en-US" dirty="0"/>
          </a:p>
        </p:txBody>
      </p:sp>
    </p:spTree>
    <p:extLst>
      <p:ext uri="{BB962C8B-B14F-4D97-AF65-F5344CB8AC3E}">
        <p14:creationId xmlns:p14="http://schemas.microsoft.com/office/powerpoint/2010/main" val="2161817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yellow face is on the right in this case because the end face was on the left side. Remember that for third angle </a:t>
            </a:r>
          </a:p>
        </p:txBody>
      </p:sp>
      <p:sp>
        <p:nvSpPr>
          <p:cNvPr id="4" name="Slide Number Placeholder 3"/>
          <p:cNvSpPr>
            <a:spLocks noGrp="1"/>
          </p:cNvSpPr>
          <p:nvPr>
            <p:ph type="sldNum" sz="quarter" idx="5"/>
          </p:nvPr>
        </p:nvSpPr>
        <p:spPr/>
        <p:txBody>
          <a:bodyPr/>
          <a:lstStyle/>
          <a:p>
            <a:fld id="{2351DE68-59E9-4053-8F65-150D70EFA9AA}" type="slidenum">
              <a:rPr lang="en-US" smtClean="0"/>
              <a:t>15</a:t>
            </a:fld>
            <a:endParaRPr lang="en-US" dirty="0"/>
          </a:p>
        </p:txBody>
      </p:sp>
    </p:spTree>
    <p:extLst>
      <p:ext uri="{BB962C8B-B14F-4D97-AF65-F5344CB8AC3E}">
        <p14:creationId xmlns:p14="http://schemas.microsoft.com/office/powerpoint/2010/main" val="512778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1B718A3-DDAA-49DE-88EF-F2E47857D943}" type="datetimeFigureOut">
              <a:rPr lang="en-US" smtClean="0"/>
              <a:t>22-Dec-24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E691CF-9CA0-4AEB-970F-89D4FD8BFAA8}" type="slidenum">
              <a:rPr lang="en-US" smtClean="0"/>
              <a:t>‹#›</a:t>
            </a:fld>
            <a:endParaRPr lang="en-US" dirty="0"/>
          </a:p>
        </p:txBody>
      </p:sp>
    </p:spTree>
    <p:extLst>
      <p:ext uri="{BB962C8B-B14F-4D97-AF65-F5344CB8AC3E}">
        <p14:creationId xmlns:p14="http://schemas.microsoft.com/office/powerpoint/2010/main" val="3581406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B718A3-DDAA-49DE-88EF-F2E47857D943}" type="datetimeFigureOut">
              <a:rPr lang="en-US" smtClean="0"/>
              <a:t>22-Dec-24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E691CF-9CA0-4AEB-970F-89D4FD8BFAA8}" type="slidenum">
              <a:rPr lang="en-US" smtClean="0"/>
              <a:t>‹#›</a:t>
            </a:fld>
            <a:endParaRPr lang="en-US" dirty="0"/>
          </a:p>
        </p:txBody>
      </p:sp>
    </p:spTree>
    <p:extLst>
      <p:ext uri="{BB962C8B-B14F-4D97-AF65-F5344CB8AC3E}">
        <p14:creationId xmlns:p14="http://schemas.microsoft.com/office/powerpoint/2010/main" val="89664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B718A3-DDAA-49DE-88EF-F2E47857D943}" type="datetimeFigureOut">
              <a:rPr lang="en-US" smtClean="0"/>
              <a:t>22-Dec-24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E691CF-9CA0-4AEB-970F-89D4FD8BFAA8}"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649598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B718A3-DDAA-49DE-88EF-F2E47857D943}" type="datetimeFigureOut">
              <a:rPr lang="en-US" smtClean="0"/>
              <a:t>22-Dec-24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E691CF-9CA0-4AEB-970F-89D4FD8BFAA8}" type="slidenum">
              <a:rPr lang="en-US" smtClean="0"/>
              <a:t>‹#›</a:t>
            </a:fld>
            <a:endParaRPr lang="en-US" dirty="0"/>
          </a:p>
        </p:txBody>
      </p:sp>
    </p:spTree>
    <p:extLst>
      <p:ext uri="{BB962C8B-B14F-4D97-AF65-F5344CB8AC3E}">
        <p14:creationId xmlns:p14="http://schemas.microsoft.com/office/powerpoint/2010/main" val="390020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B718A3-DDAA-49DE-88EF-F2E47857D943}" type="datetimeFigureOut">
              <a:rPr lang="en-US" smtClean="0"/>
              <a:t>22-Dec-24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E691CF-9CA0-4AEB-970F-89D4FD8BFAA8}"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04471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B718A3-DDAA-49DE-88EF-F2E47857D943}" type="datetimeFigureOut">
              <a:rPr lang="en-US" smtClean="0"/>
              <a:t>22-Dec-24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E691CF-9CA0-4AEB-970F-89D4FD8BFAA8}" type="slidenum">
              <a:rPr lang="en-US" smtClean="0"/>
              <a:t>‹#›</a:t>
            </a:fld>
            <a:endParaRPr lang="en-US" dirty="0"/>
          </a:p>
        </p:txBody>
      </p:sp>
    </p:spTree>
    <p:extLst>
      <p:ext uri="{BB962C8B-B14F-4D97-AF65-F5344CB8AC3E}">
        <p14:creationId xmlns:p14="http://schemas.microsoft.com/office/powerpoint/2010/main" val="104432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B718A3-DDAA-49DE-88EF-F2E47857D943}" type="datetimeFigureOut">
              <a:rPr lang="en-US" smtClean="0"/>
              <a:t>22-Dec-24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E691CF-9CA0-4AEB-970F-89D4FD8BFAA8}" type="slidenum">
              <a:rPr lang="en-US" smtClean="0"/>
              <a:t>‹#›</a:t>
            </a:fld>
            <a:endParaRPr lang="en-US" dirty="0"/>
          </a:p>
        </p:txBody>
      </p:sp>
    </p:spTree>
    <p:extLst>
      <p:ext uri="{BB962C8B-B14F-4D97-AF65-F5344CB8AC3E}">
        <p14:creationId xmlns:p14="http://schemas.microsoft.com/office/powerpoint/2010/main" val="118126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B718A3-DDAA-49DE-88EF-F2E47857D943}" type="datetimeFigureOut">
              <a:rPr lang="en-US" smtClean="0"/>
              <a:t>22-Dec-24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E691CF-9CA0-4AEB-970F-89D4FD8BFAA8}" type="slidenum">
              <a:rPr lang="en-US" smtClean="0"/>
              <a:t>‹#›</a:t>
            </a:fld>
            <a:endParaRPr lang="en-US" dirty="0"/>
          </a:p>
        </p:txBody>
      </p:sp>
    </p:spTree>
    <p:extLst>
      <p:ext uri="{BB962C8B-B14F-4D97-AF65-F5344CB8AC3E}">
        <p14:creationId xmlns:p14="http://schemas.microsoft.com/office/powerpoint/2010/main" val="291863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B718A3-DDAA-49DE-88EF-F2E47857D943}" type="datetimeFigureOut">
              <a:rPr lang="en-US" smtClean="0"/>
              <a:t>22-Dec-24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E691CF-9CA0-4AEB-970F-89D4FD8BFAA8}" type="slidenum">
              <a:rPr lang="en-US" smtClean="0"/>
              <a:t>‹#›</a:t>
            </a:fld>
            <a:endParaRPr lang="en-US" dirty="0"/>
          </a:p>
        </p:txBody>
      </p:sp>
    </p:spTree>
    <p:extLst>
      <p:ext uri="{BB962C8B-B14F-4D97-AF65-F5344CB8AC3E}">
        <p14:creationId xmlns:p14="http://schemas.microsoft.com/office/powerpoint/2010/main" val="2045598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B718A3-DDAA-49DE-88EF-F2E47857D943}" type="datetimeFigureOut">
              <a:rPr lang="en-US" smtClean="0"/>
              <a:t>22-Dec-24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E691CF-9CA0-4AEB-970F-89D4FD8BFAA8}" type="slidenum">
              <a:rPr lang="en-US" smtClean="0"/>
              <a:t>‹#›</a:t>
            </a:fld>
            <a:endParaRPr lang="en-US" dirty="0"/>
          </a:p>
        </p:txBody>
      </p:sp>
    </p:spTree>
    <p:extLst>
      <p:ext uri="{BB962C8B-B14F-4D97-AF65-F5344CB8AC3E}">
        <p14:creationId xmlns:p14="http://schemas.microsoft.com/office/powerpoint/2010/main" val="4278872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B718A3-DDAA-49DE-88EF-F2E47857D943}" type="datetimeFigureOut">
              <a:rPr lang="en-US" smtClean="0"/>
              <a:t>22-Dec-24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E691CF-9CA0-4AEB-970F-89D4FD8BFAA8}" type="slidenum">
              <a:rPr lang="en-US" smtClean="0"/>
              <a:t>‹#›</a:t>
            </a:fld>
            <a:endParaRPr lang="en-US" dirty="0"/>
          </a:p>
        </p:txBody>
      </p:sp>
    </p:spTree>
    <p:extLst>
      <p:ext uri="{BB962C8B-B14F-4D97-AF65-F5344CB8AC3E}">
        <p14:creationId xmlns:p14="http://schemas.microsoft.com/office/powerpoint/2010/main" val="68897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1B718A3-DDAA-49DE-88EF-F2E47857D943}" type="datetimeFigureOut">
              <a:rPr lang="en-US" smtClean="0"/>
              <a:t>22-Dec-24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FE691CF-9CA0-4AEB-970F-89D4FD8BFAA8}" type="slidenum">
              <a:rPr lang="en-US" smtClean="0"/>
              <a:t>‹#›</a:t>
            </a:fld>
            <a:endParaRPr lang="en-US" dirty="0"/>
          </a:p>
        </p:txBody>
      </p:sp>
    </p:spTree>
    <p:extLst>
      <p:ext uri="{BB962C8B-B14F-4D97-AF65-F5344CB8AC3E}">
        <p14:creationId xmlns:p14="http://schemas.microsoft.com/office/powerpoint/2010/main" val="2976358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1B718A3-DDAA-49DE-88EF-F2E47857D943}" type="datetimeFigureOut">
              <a:rPr lang="en-US" smtClean="0"/>
              <a:t>22-Dec-24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FE691CF-9CA0-4AEB-970F-89D4FD8BFAA8}" type="slidenum">
              <a:rPr lang="en-US" smtClean="0"/>
              <a:t>‹#›</a:t>
            </a:fld>
            <a:endParaRPr lang="en-US" dirty="0"/>
          </a:p>
        </p:txBody>
      </p:sp>
    </p:spTree>
    <p:extLst>
      <p:ext uri="{BB962C8B-B14F-4D97-AF65-F5344CB8AC3E}">
        <p14:creationId xmlns:p14="http://schemas.microsoft.com/office/powerpoint/2010/main" val="200146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B718A3-DDAA-49DE-88EF-F2E47857D943}" type="datetimeFigureOut">
              <a:rPr lang="en-US" smtClean="0"/>
              <a:t>22-Dec-24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FE691CF-9CA0-4AEB-970F-89D4FD8BFAA8}" type="slidenum">
              <a:rPr lang="en-US" smtClean="0"/>
              <a:t>‹#›</a:t>
            </a:fld>
            <a:endParaRPr lang="en-US" dirty="0"/>
          </a:p>
        </p:txBody>
      </p:sp>
    </p:spTree>
    <p:extLst>
      <p:ext uri="{BB962C8B-B14F-4D97-AF65-F5344CB8AC3E}">
        <p14:creationId xmlns:p14="http://schemas.microsoft.com/office/powerpoint/2010/main" val="310774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B718A3-DDAA-49DE-88EF-F2E47857D943}" type="datetimeFigureOut">
              <a:rPr lang="en-US" smtClean="0"/>
              <a:t>22-Dec-24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E691CF-9CA0-4AEB-970F-89D4FD8BFAA8}" type="slidenum">
              <a:rPr lang="en-US" smtClean="0"/>
              <a:t>‹#›</a:t>
            </a:fld>
            <a:endParaRPr lang="en-US" dirty="0"/>
          </a:p>
        </p:txBody>
      </p:sp>
    </p:spTree>
    <p:extLst>
      <p:ext uri="{BB962C8B-B14F-4D97-AF65-F5344CB8AC3E}">
        <p14:creationId xmlns:p14="http://schemas.microsoft.com/office/powerpoint/2010/main" val="15540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B718A3-DDAA-49DE-88EF-F2E47857D943}" type="datetimeFigureOut">
              <a:rPr lang="en-US" smtClean="0"/>
              <a:t>22-Dec-24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E691CF-9CA0-4AEB-970F-89D4FD8BFAA8}" type="slidenum">
              <a:rPr lang="en-US" smtClean="0"/>
              <a:t>‹#›</a:t>
            </a:fld>
            <a:endParaRPr lang="en-US" dirty="0"/>
          </a:p>
        </p:txBody>
      </p:sp>
    </p:spTree>
    <p:extLst>
      <p:ext uri="{BB962C8B-B14F-4D97-AF65-F5344CB8AC3E}">
        <p14:creationId xmlns:p14="http://schemas.microsoft.com/office/powerpoint/2010/main" val="143051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1B718A3-DDAA-49DE-88EF-F2E47857D943}" type="datetimeFigureOut">
              <a:rPr lang="en-US" smtClean="0"/>
              <a:t>22-Dec-24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FE691CF-9CA0-4AEB-970F-89D4FD8BFAA8}" type="slidenum">
              <a:rPr lang="en-US" smtClean="0"/>
              <a:t>‹#›</a:t>
            </a:fld>
            <a:endParaRPr lang="en-US" dirty="0"/>
          </a:p>
        </p:txBody>
      </p:sp>
    </p:spTree>
    <p:extLst>
      <p:ext uri="{BB962C8B-B14F-4D97-AF65-F5344CB8AC3E}">
        <p14:creationId xmlns:p14="http://schemas.microsoft.com/office/powerpoint/2010/main" val="303261225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hyperlink" Target="https://en.wikipedia.org/wiki/Engineering_drawing" TargetMode="External"/><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E52E6-59E4-BD3A-33D5-F9C332700D53}"/>
              </a:ext>
            </a:extLst>
          </p:cNvPr>
          <p:cNvSpPr>
            <a:spLocks noGrp="1"/>
          </p:cNvSpPr>
          <p:nvPr>
            <p:ph type="ctrTitle"/>
          </p:nvPr>
        </p:nvSpPr>
        <p:spPr>
          <a:xfrm>
            <a:off x="228599" y="2404531"/>
            <a:ext cx="9414680" cy="1646302"/>
          </a:xfrm>
        </p:spPr>
        <p:txBody>
          <a:bodyPr/>
          <a:lstStyle/>
          <a:p>
            <a:r>
              <a:rPr lang="en-US" sz="6600" dirty="0"/>
              <a:t>Orthographic Projection</a:t>
            </a:r>
          </a:p>
        </p:txBody>
      </p:sp>
      <p:sp>
        <p:nvSpPr>
          <p:cNvPr id="3" name="Subtitle 2">
            <a:extLst>
              <a:ext uri="{FF2B5EF4-FFF2-40B4-BE49-F238E27FC236}">
                <a16:creationId xmlns:a16="http://schemas.microsoft.com/office/drawing/2014/main" id="{0997647B-2014-95D6-6DF4-2DC5C268B22C}"/>
              </a:ext>
            </a:extLst>
          </p:cNvPr>
          <p:cNvSpPr>
            <a:spLocks noGrp="1"/>
          </p:cNvSpPr>
          <p:nvPr>
            <p:ph type="subTitle" idx="1"/>
          </p:nvPr>
        </p:nvSpPr>
        <p:spPr/>
        <p:txBody>
          <a:bodyPr>
            <a:normAutofit/>
          </a:bodyPr>
          <a:lstStyle/>
          <a:p>
            <a:r>
              <a:rPr lang="en-US" sz="2400" dirty="0"/>
              <a:t>Introduction</a:t>
            </a:r>
          </a:p>
        </p:txBody>
      </p:sp>
    </p:spTree>
    <p:extLst>
      <p:ext uri="{BB962C8B-B14F-4D97-AF65-F5344CB8AC3E}">
        <p14:creationId xmlns:p14="http://schemas.microsoft.com/office/powerpoint/2010/main" val="3940903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26B87-A465-3EA7-F8AA-3DE7F6E740C7}"/>
              </a:ext>
            </a:extLst>
          </p:cNvPr>
          <p:cNvSpPr>
            <a:spLocks noGrp="1"/>
          </p:cNvSpPr>
          <p:nvPr>
            <p:ph type="title"/>
          </p:nvPr>
        </p:nvSpPr>
        <p:spPr/>
        <p:txBody>
          <a:bodyPr/>
          <a:lstStyle/>
          <a:p>
            <a:r>
              <a:rPr lang="en-US" dirty="0"/>
              <a:t>Orthographic projection</a:t>
            </a:r>
          </a:p>
        </p:txBody>
      </p:sp>
      <p:pic>
        <p:nvPicPr>
          <p:cNvPr id="5" name="Picture 4">
            <a:extLst>
              <a:ext uri="{FF2B5EF4-FFF2-40B4-BE49-F238E27FC236}">
                <a16:creationId xmlns:a16="http://schemas.microsoft.com/office/drawing/2014/main" id="{880BB47E-1348-1956-E3A8-716CF81FD201}"/>
              </a:ext>
            </a:extLst>
          </p:cNvPr>
          <p:cNvPicPr>
            <a:picLocks noChangeAspect="1"/>
          </p:cNvPicPr>
          <p:nvPr/>
        </p:nvPicPr>
        <p:blipFill>
          <a:blip r:embed="rId2"/>
          <a:srcRect l="45289" t="34351" r="36250" b="33581"/>
          <a:stretch/>
        </p:blipFill>
        <p:spPr>
          <a:xfrm>
            <a:off x="821466" y="2426676"/>
            <a:ext cx="2250831" cy="2198078"/>
          </a:xfrm>
          <a:prstGeom prst="rect">
            <a:avLst/>
          </a:prstGeom>
        </p:spPr>
      </p:pic>
      <p:pic>
        <p:nvPicPr>
          <p:cNvPr id="7" name="Picture 6">
            <a:extLst>
              <a:ext uri="{FF2B5EF4-FFF2-40B4-BE49-F238E27FC236}">
                <a16:creationId xmlns:a16="http://schemas.microsoft.com/office/drawing/2014/main" id="{CC7C3629-7B50-D0E4-817F-21F7858276EE}"/>
              </a:ext>
            </a:extLst>
          </p:cNvPr>
          <p:cNvPicPr>
            <a:picLocks noChangeAspect="1"/>
          </p:cNvPicPr>
          <p:nvPr/>
        </p:nvPicPr>
        <p:blipFill>
          <a:blip r:embed="rId3"/>
          <a:srcRect l="48894" t="41791" r="32644" b="26142"/>
          <a:stretch/>
        </p:blipFill>
        <p:spPr>
          <a:xfrm>
            <a:off x="6879038" y="2329961"/>
            <a:ext cx="2250832" cy="2198078"/>
          </a:xfrm>
          <a:prstGeom prst="rect">
            <a:avLst/>
          </a:prstGeom>
        </p:spPr>
      </p:pic>
      <p:pic>
        <p:nvPicPr>
          <p:cNvPr id="9" name="Picture 8">
            <a:extLst>
              <a:ext uri="{FF2B5EF4-FFF2-40B4-BE49-F238E27FC236}">
                <a16:creationId xmlns:a16="http://schemas.microsoft.com/office/drawing/2014/main" id="{C63F171F-13CF-D0FD-2632-A71E8BCC36C9}"/>
              </a:ext>
            </a:extLst>
          </p:cNvPr>
          <p:cNvPicPr>
            <a:picLocks noChangeAspect="1"/>
          </p:cNvPicPr>
          <p:nvPr/>
        </p:nvPicPr>
        <p:blipFill>
          <a:blip r:embed="rId4"/>
          <a:srcRect l="45577" t="40764" r="36971" b="27169"/>
          <a:stretch/>
        </p:blipFill>
        <p:spPr>
          <a:xfrm>
            <a:off x="3911798" y="2329961"/>
            <a:ext cx="2127739" cy="2198078"/>
          </a:xfrm>
          <a:prstGeom prst="rect">
            <a:avLst/>
          </a:prstGeom>
        </p:spPr>
      </p:pic>
      <p:sp>
        <p:nvSpPr>
          <p:cNvPr id="10" name="TextBox 9">
            <a:extLst>
              <a:ext uri="{FF2B5EF4-FFF2-40B4-BE49-F238E27FC236}">
                <a16:creationId xmlns:a16="http://schemas.microsoft.com/office/drawing/2014/main" id="{0C049EAB-CADB-8C92-956B-E8DD08EF55A4}"/>
              </a:ext>
            </a:extLst>
          </p:cNvPr>
          <p:cNvSpPr txBox="1"/>
          <p:nvPr/>
        </p:nvSpPr>
        <p:spPr>
          <a:xfrm>
            <a:off x="1019908" y="4888523"/>
            <a:ext cx="1828800" cy="369332"/>
          </a:xfrm>
          <a:prstGeom prst="rect">
            <a:avLst/>
          </a:prstGeom>
          <a:noFill/>
        </p:spPr>
        <p:txBody>
          <a:bodyPr wrap="square" rtlCol="0">
            <a:spAutoFit/>
          </a:bodyPr>
          <a:lstStyle/>
          <a:p>
            <a:r>
              <a:rPr lang="en-US" dirty="0"/>
              <a:t>Top </a:t>
            </a:r>
          </a:p>
        </p:txBody>
      </p:sp>
      <p:sp>
        <p:nvSpPr>
          <p:cNvPr id="11" name="TextBox 10">
            <a:extLst>
              <a:ext uri="{FF2B5EF4-FFF2-40B4-BE49-F238E27FC236}">
                <a16:creationId xmlns:a16="http://schemas.microsoft.com/office/drawing/2014/main" id="{95EB4306-41C3-5A8D-FDCE-A45C626DC46C}"/>
              </a:ext>
            </a:extLst>
          </p:cNvPr>
          <p:cNvSpPr txBox="1"/>
          <p:nvPr/>
        </p:nvSpPr>
        <p:spPr>
          <a:xfrm>
            <a:off x="7090054" y="4888523"/>
            <a:ext cx="1828800" cy="369332"/>
          </a:xfrm>
          <a:prstGeom prst="rect">
            <a:avLst/>
          </a:prstGeom>
          <a:noFill/>
        </p:spPr>
        <p:txBody>
          <a:bodyPr wrap="square" rtlCol="0">
            <a:spAutoFit/>
          </a:bodyPr>
          <a:lstStyle/>
          <a:p>
            <a:r>
              <a:rPr lang="en-US" dirty="0"/>
              <a:t>Front  </a:t>
            </a:r>
          </a:p>
        </p:txBody>
      </p:sp>
      <p:sp>
        <p:nvSpPr>
          <p:cNvPr id="12" name="TextBox 11">
            <a:extLst>
              <a:ext uri="{FF2B5EF4-FFF2-40B4-BE49-F238E27FC236}">
                <a16:creationId xmlns:a16="http://schemas.microsoft.com/office/drawing/2014/main" id="{AB204B88-834C-6513-B155-A60D3F75F9CB}"/>
              </a:ext>
            </a:extLst>
          </p:cNvPr>
          <p:cNvSpPr txBox="1"/>
          <p:nvPr/>
        </p:nvSpPr>
        <p:spPr>
          <a:xfrm>
            <a:off x="4267200" y="4888523"/>
            <a:ext cx="1828800" cy="369332"/>
          </a:xfrm>
          <a:prstGeom prst="rect">
            <a:avLst/>
          </a:prstGeom>
          <a:noFill/>
        </p:spPr>
        <p:txBody>
          <a:bodyPr wrap="square" rtlCol="0">
            <a:spAutoFit/>
          </a:bodyPr>
          <a:lstStyle/>
          <a:p>
            <a:r>
              <a:rPr lang="en-US" dirty="0"/>
              <a:t>End  </a:t>
            </a:r>
          </a:p>
        </p:txBody>
      </p:sp>
    </p:spTree>
    <p:extLst>
      <p:ext uri="{BB962C8B-B14F-4D97-AF65-F5344CB8AC3E}">
        <p14:creationId xmlns:p14="http://schemas.microsoft.com/office/powerpoint/2010/main" val="1796732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B9C16-4DE9-4DA1-4751-670B0A82C490}"/>
              </a:ext>
            </a:extLst>
          </p:cNvPr>
          <p:cNvSpPr>
            <a:spLocks noGrp="1"/>
          </p:cNvSpPr>
          <p:nvPr>
            <p:ph type="title"/>
          </p:nvPr>
        </p:nvSpPr>
        <p:spPr/>
        <p:txBody>
          <a:bodyPr/>
          <a:lstStyle/>
          <a:p>
            <a:r>
              <a:rPr lang="en-US" dirty="0"/>
              <a:t>Orthographic projection</a:t>
            </a:r>
          </a:p>
        </p:txBody>
      </p:sp>
      <p:sp>
        <p:nvSpPr>
          <p:cNvPr id="3" name="Content Placeholder 2">
            <a:extLst>
              <a:ext uri="{FF2B5EF4-FFF2-40B4-BE49-F238E27FC236}">
                <a16:creationId xmlns:a16="http://schemas.microsoft.com/office/drawing/2014/main" id="{F47A4738-E35A-31FA-3C49-DD870EB32003}"/>
              </a:ext>
            </a:extLst>
          </p:cNvPr>
          <p:cNvSpPr>
            <a:spLocks noGrp="1"/>
          </p:cNvSpPr>
          <p:nvPr>
            <p:ph idx="1"/>
          </p:nvPr>
        </p:nvSpPr>
        <p:spPr>
          <a:xfrm>
            <a:off x="677333" y="1230923"/>
            <a:ext cx="9134881" cy="5358563"/>
          </a:xfrm>
        </p:spPr>
        <p:txBody>
          <a:bodyPr>
            <a:normAutofit lnSpcReduction="10000"/>
          </a:bodyPr>
          <a:lstStyle/>
          <a:p>
            <a:r>
              <a:rPr lang="en-US" sz="2400" dirty="0"/>
              <a:t>Orthographic  projection is so important not just because several views of the same object can be drawn but because the views are linked together</a:t>
            </a:r>
          </a:p>
          <a:p>
            <a:r>
              <a:rPr lang="en-US" sz="2400" dirty="0"/>
              <a:t>To obtain the views then the 3D object is imagined to be suspended between planes, where a plane is a perfectly flat surface</a:t>
            </a:r>
          </a:p>
          <a:p>
            <a:r>
              <a:rPr lang="en-US" sz="2400" dirty="0"/>
              <a:t>The view used in orthographic projection are the </a:t>
            </a:r>
            <a:r>
              <a:rPr lang="en-US" sz="2400" b="1" dirty="0"/>
              <a:t>top view(plan),</a:t>
            </a:r>
            <a:r>
              <a:rPr lang="en-US" sz="2400" dirty="0"/>
              <a:t>the </a:t>
            </a:r>
            <a:r>
              <a:rPr lang="en-US" sz="2400" b="1" dirty="0"/>
              <a:t>front view </a:t>
            </a:r>
            <a:r>
              <a:rPr lang="en-US" sz="2400" dirty="0"/>
              <a:t>the </a:t>
            </a:r>
            <a:r>
              <a:rPr lang="en-US" sz="2400" b="1" dirty="0"/>
              <a:t>side (or end) view, sectional views </a:t>
            </a:r>
            <a:r>
              <a:rPr lang="en-US" sz="2400" dirty="0"/>
              <a:t>(and </a:t>
            </a:r>
            <a:r>
              <a:rPr lang="en-US" sz="2400" b="1" dirty="0"/>
              <a:t>auxiliary views </a:t>
            </a:r>
            <a:r>
              <a:rPr lang="en-US" sz="2400" dirty="0"/>
              <a:t>in various situations) </a:t>
            </a:r>
          </a:p>
          <a:p>
            <a:r>
              <a:rPr lang="en-US" sz="2400" dirty="0"/>
              <a:t>The </a:t>
            </a:r>
            <a:r>
              <a:rPr lang="en-US" sz="2400" b="1" dirty="0"/>
              <a:t>front elevation </a:t>
            </a:r>
            <a:r>
              <a:rPr lang="en-US" sz="2400" dirty="0"/>
              <a:t>displays the </a:t>
            </a:r>
            <a:r>
              <a:rPr lang="en-US" sz="2400" b="1" dirty="0"/>
              <a:t>H and L</a:t>
            </a:r>
          </a:p>
          <a:p>
            <a:r>
              <a:rPr lang="en-US" sz="2400" dirty="0"/>
              <a:t>The </a:t>
            </a:r>
            <a:r>
              <a:rPr lang="en-US" sz="2400" b="1" dirty="0"/>
              <a:t>end elevation </a:t>
            </a:r>
            <a:r>
              <a:rPr lang="en-US" sz="2400" dirty="0"/>
              <a:t>displays the </a:t>
            </a:r>
            <a:r>
              <a:rPr lang="en-US" sz="2400" b="1" dirty="0"/>
              <a:t>W and H</a:t>
            </a:r>
          </a:p>
          <a:p>
            <a:r>
              <a:rPr lang="en-US" sz="2400" dirty="0"/>
              <a:t>The </a:t>
            </a:r>
            <a:r>
              <a:rPr lang="en-US" sz="2400" b="1" dirty="0"/>
              <a:t>plan elevation </a:t>
            </a:r>
            <a:r>
              <a:rPr lang="en-US" sz="2400" dirty="0"/>
              <a:t>displays the </a:t>
            </a:r>
            <a:r>
              <a:rPr lang="en-US" sz="2400" b="1" dirty="0"/>
              <a:t>L and W</a:t>
            </a:r>
          </a:p>
          <a:p>
            <a:r>
              <a:rPr lang="en-US" sz="2400" dirty="0"/>
              <a:t>The views can also be referred to as elevations</a:t>
            </a:r>
          </a:p>
        </p:txBody>
      </p:sp>
    </p:spTree>
    <p:extLst>
      <p:ext uri="{BB962C8B-B14F-4D97-AF65-F5344CB8AC3E}">
        <p14:creationId xmlns:p14="http://schemas.microsoft.com/office/powerpoint/2010/main" val="305217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1893D-6FF5-1D9F-CBF9-AA344D895427}"/>
              </a:ext>
            </a:extLst>
          </p:cNvPr>
          <p:cNvSpPr>
            <a:spLocks noGrp="1"/>
          </p:cNvSpPr>
          <p:nvPr>
            <p:ph type="title"/>
          </p:nvPr>
        </p:nvSpPr>
        <p:spPr/>
        <p:txBody>
          <a:bodyPr/>
          <a:lstStyle/>
          <a:p>
            <a:r>
              <a:rPr lang="en-US" dirty="0"/>
              <a:t>orthographic projection</a:t>
            </a:r>
          </a:p>
        </p:txBody>
      </p:sp>
      <p:sp>
        <p:nvSpPr>
          <p:cNvPr id="3" name="Content Placeholder 2">
            <a:extLst>
              <a:ext uri="{FF2B5EF4-FFF2-40B4-BE49-F238E27FC236}">
                <a16:creationId xmlns:a16="http://schemas.microsoft.com/office/drawing/2014/main" id="{DF584F26-CA41-ED63-DF51-98D04ADCBBCF}"/>
              </a:ext>
            </a:extLst>
          </p:cNvPr>
          <p:cNvSpPr>
            <a:spLocks noGrp="1"/>
          </p:cNvSpPr>
          <p:nvPr>
            <p:ph idx="1"/>
          </p:nvPr>
        </p:nvSpPr>
        <p:spPr>
          <a:xfrm>
            <a:off x="677333" y="1459523"/>
            <a:ext cx="8835943" cy="5057391"/>
          </a:xfrm>
        </p:spPr>
        <p:txBody>
          <a:bodyPr>
            <a:normAutofit/>
          </a:bodyPr>
          <a:lstStyle/>
          <a:p>
            <a:r>
              <a:rPr lang="en-US" sz="2800" dirty="0"/>
              <a:t>Orthographic projection overcomes the drawbacks of difficulty of drawing circles and curves on 3-sided objects due to its flexibility in allowing any number of views of the same object</a:t>
            </a:r>
          </a:p>
          <a:p>
            <a:pPr marL="0" indent="0">
              <a:buNone/>
            </a:pPr>
            <a:r>
              <a:rPr lang="en-US" sz="2800" b="1" dirty="0"/>
              <a:t>Forms of orthographic projection</a:t>
            </a:r>
          </a:p>
          <a:p>
            <a:pPr marL="971550" lvl="1" indent="-514350">
              <a:buFont typeface="+mj-lt"/>
              <a:buAutoNum type="arabicPeriod"/>
            </a:pPr>
            <a:r>
              <a:rPr lang="en-US" sz="2400" dirty="0"/>
              <a:t>First angle orthographic projection</a:t>
            </a:r>
          </a:p>
          <a:p>
            <a:pPr marL="971550" lvl="1" indent="-514350">
              <a:buFont typeface="+mj-lt"/>
              <a:buAutoNum type="arabicPeriod"/>
            </a:pPr>
            <a:r>
              <a:rPr lang="en-US" sz="2400" dirty="0"/>
              <a:t>Third angle orthographic projection</a:t>
            </a:r>
          </a:p>
          <a:p>
            <a:r>
              <a:rPr lang="en-US" sz="2800" dirty="0"/>
              <a:t>The actual views drawn in both methods are exactly the same the only being the position of the view(orientation) </a:t>
            </a:r>
          </a:p>
        </p:txBody>
      </p:sp>
    </p:spTree>
    <p:extLst>
      <p:ext uri="{BB962C8B-B14F-4D97-AF65-F5344CB8AC3E}">
        <p14:creationId xmlns:p14="http://schemas.microsoft.com/office/powerpoint/2010/main" val="933491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4D207-DB7A-C2B8-43CB-0B40963290BA}"/>
              </a:ext>
            </a:extLst>
          </p:cNvPr>
          <p:cNvSpPr>
            <a:spLocks noGrp="1"/>
          </p:cNvSpPr>
          <p:nvPr>
            <p:ph type="title"/>
          </p:nvPr>
        </p:nvSpPr>
        <p:spPr/>
        <p:txBody>
          <a:bodyPr/>
          <a:lstStyle/>
          <a:p>
            <a:r>
              <a:rPr lang="en-US" dirty="0"/>
              <a:t>3</a:t>
            </a:r>
            <a:r>
              <a:rPr lang="en-US" baseline="30000" dirty="0"/>
              <a:t>rd</a:t>
            </a:r>
            <a:r>
              <a:rPr lang="en-US" dirty="0"/>
              <a:t> angle orthographic projection </a:t>
            </a:r>
          </a:p>
        </p:txBody>
      </p:sp>
      <p:sp>
        <p:nvSpPr>
          <p:cNvPr id="3" name="Content Placeholder 2">
            <a:extLst>
              <a:ext uri="{FF2B5EF4-FFF2-40B4-BE49-F238E27FC236}">
                <a16:creationId xmlns:a16="http://schemas.microsoft.com/office/drawing/2014/main" id="{94E334F8-8F62-51AE-4B56-24001DA88332}"/>
              </a:ext>
            </a:extLst>
          </p:cNvPr>
          <p:cNvSpPr>
            <a:spLocks noGrp="1"/>
          </p:cNvSpPr>
          <p:nvPr>
            <p:ph idx="1"/>
          </p:nvPr>
        </p:nvSpPr>
        <p:spPr>
          <a:xfrm>
            <a:off x="677334" y="1565031"/>
            <a:ext cx="9152466" cy="4976446"/>
          </a:xfrm>
        </p:spPr>
        <p:txBody>
          <a:bodyPr>
            <a:normAutofit fontScale="92500"/>
          </a:bodyPr>
          <a:lstStyle/>
          <a:p>
            <a:r>
              <a:rPr lang="en-US" sz="2400" dirty="0"/>
              <a:t>The object is place in the third quadrant.</a:t>
            </a:r>
          </a:p>
          <a:p>
            <a:r>
              <a:rPr lang="en-US" sz="2400" dirty="0"/>
              <a:t>All three views are linked together: the </a:t>
            </a:r>
            <a:r>
              <a:rPr lang="en-US" sz="2400" b="1" dirty="0"/>
              <a:t>plan</a:t>
            </a:r>
            <a:r>
              <a:rPr lang="en-US" sz="2400" dirty="0"/>
              <a:t> is </a:t>
            </a:r>
            <a:r>
              <a:rPr lang="en-US" sz="2400" b="1" dirty="0"/>
              <a:t>directly above </a:t>
            </a:r>
            <a:r>
              <a:rPr lang="en-US" sz="2400" dirty="0"/>
              <a:t>the Front Elevation; the End Elevation is </a:t>
            </a:r>
            <a:r>
              <a:rPr lang="en-US" sz="2400" b="1" dirty="0"/>
              <a:t>horizontally in line </a:t>
            </a:r>
            <a:r>
              <a:rPr lang="en-US" sz="2400" dirty="0"/>
              <a:t>with the Front Elevation; and the plan and the End Elevation can be linked by drawing 45° projection lines.(miter line or deflector) </a:t>
            </a:r>
          </a:p>
          <a:p>
            <a:r>
              <a:rPr lang="en-US" sz="2400" dirty="0"/>
              <a:t>Lines from selected points on the object are drawn to meet the various planes at right angles .the line projected to the plane and the other surface are called </a:t>
            </a:r>
            <a:r>
              <a:rPr lang="en-US" sz="2400" b="1" dirty="0"/>
              <a:t>projectors or projection lines</a:t>
            </a:r>
          </a:p>
          <a:p>
            <a:r>
              <a:rPr lang="en-US" sz="2400" dirty="0">
                <a:highlight>
                  <a:srgbClr val="FF00FF"/>
                </a:highlight>
              </a:rPr>
              <a:t>Note</a:t>
            </a:r>
            <a:r>
              <a:rPr lang="en-US" sz="2400" dirty="0"/>
              <a:t> </a:t>
            </a:r>
            <a:r>
              <a:rPr lang="en-US" sz="2400" dirty="0">
                <a:highlight>
                  <a:srgbClr val="FF00FF"/>
                </a:highlight>
              </a:rPr>
              <a:t>that with third angle projection, what you see from the left you draw on the left, what you see from the right you draw on the right and what you see from above you draw above. </a:t>
            </a:r>
          </a:p>
          <a:p>
            <a:r>
              <a:rPr lang="en-US" sz="2400" dirty="0"/>
              <a:t>Below is the format</a:t>
            </a:r>
          </a:p>
        </p:txBody>
      </p:sp>
    </p:spTree>
    <p:extLst>
      <p:ext uri="{BB962C8B-B14F-4D97-AF65-F5344CB8AC3E}">
        <p14:creationId xmlns:p14="http://schemas.microsoft.com/office/powerpoint/2010/main" val="156940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7E319-2A96-A82A-058B-29A390E31785}"/>
              </a:ext>
            </a:extLst>
          </p:cNvPr>
          <p:cNvSpPr>
            <a:spLocks noGrp="1"/>
          </p:cNvSpPr>
          <p:nvPr>
            <p:ph type="title"/>
          </p:nvPr>
        </p:nvSpPr>
        <p:spPr/>
        <p:txBody>
          <a:bodyPr/>
          <a:lstStyle/>
          <a:p>
            <a:r>
              <a:rPr lang="en-US" dirty="0"/>
              <a:t>Third angle Projection layout</a:t>
            </a:r>
          </a:p>
        </p:txBody>
      </p:sp>
      <p:pic>
        <p:nvPicPr>
          <p:cNvPr id="11" name="Picture 10">
            <a:extLst>
              <a:ext uri="{FF2B5EF4-FFF2-40B4-BE49-F238E27FC236}">
                <a16:creationId xmlns:a16="http://schemas.microsoft.com/office/drawing/2014/main" id="{0C9F89CA-0EA5-6FB5-C17E-60CCE41604DA}"/>
              </a:ext>
            </a:extLst>
          </p:cNvPr>
          <p:cNvPicPr>
            <a:picLocks noChangeAspect="1"/>
          </p:cNvPicPr>
          <p:nvPr/>
        </p:nvPicPr>
        <p:blipFill>
          <a:blip r:embed="rId2"/>
          <a:stretch>
            <a:fillRect/>
          </a:stretch>
        </p:blipFill>
        <p:spPr>
          <a:xfrm>
            <a:off x="826589" y="2048233"/>
            <a:ext cx="8249360" cy="3631237"/>
          </a:xfrm>
          <a:prstGeom prst="rect">
            <a:avLst/>
          </a:prstGeom>
        </p:spPr>
      </p:pic>
      <p:cxnSp>
        <p:nvCxnSpPr>
          <p:cNvPr id="4" name="Straight Arrow Connector 3">
            <a:extLst>
              <a:ext uri="{FF2B5EF4-FFF2-40B4-BE49-F238E27FC236}">
                <a16:creationId xmlns:a16="http://schemas.microsoft.com/office/drawing/2014/main" id="{4AFC6C75-5992-9059-EC4F-9B26D484D5C1}"/>
              </a:ext>
            </a:extLst>
          </p:cNvPr>
          <p:cNvCxnSpPr>
            <a:cxnSpLocks/>
          </p:cNvCxnSpPr>
          <p:nvPr/>
        </p:nvCxnSpPr>
        <p:spPr>
          <a:xfrm flipH="1">
            <a:off x="1538514" y="1773940"/>
            <a:ext cx="1596572" cy="12202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F9C37B5-6230-0302-1838-7431D4B24782}"/>
              </a:ext>
            </a:extLst>
          </p:cNvPr>
          <p:cNvSpPr txBox="1"/>
          <p:nvPr/>
        </p:nvSpPr>
        <p:spPr>
          <a:xfrm>
            <a:off x="2830286" y="1494971"/>
            <a:ext cx="2757714" cy="369332"/>
          </a:xfrm>
          <a:prstGeom prst="rect">
            <a:avLst/>
          </a:prstGeom>
          <a:noFill/>
        </p:spPr>
        <p:txBody>
          <a:bodyPr wrap="square" rtlCol="0">
            <a:spAutoFit/>
          </a:bodyPr>
          <a:lstStyle/>
          <a:p>
            <a:r>
              <a:rPr lang="en-US" dirty="0"/>
              <a:t>Deflector or Miter line</a:t>
            </a:r>
          </a:p>
        </p:txBody>
      </p:sp>
    </p:spTree>
    <p:extLst>
      <p:ext uri="{BB962C8B-B14F-4D97-AF65-F5344CB8AC3E}">
        <p14:creationId xmlns:p14="http://schemas.microsoft.com/office/powerpoint/2010/main" val="3060025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B7673-37AA-178A-3A36-04C2B2DC3FE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E9EA975-DAE4-E408-F468-6DCCD341ADD1}"/>
              </a:ext>
            </a:extLst>
          </p:cNvPr>
          <p:cNvPicPr>
            <a:picLocks noChangeAspect="1"/>
          </p:cNvPicPr>
          <p:nvPr/>
        </p:nvPicPr>
        <p:blipFill>
          <a:blip r:embed="rId3"/>
          <a:srcRect l="45289" t="34351" r="36250" b="33581"/>
          <a:stretch/>
        </p:blipFill>
        <p:spPr>
          <a:xfrm>
            <a:off x="4628207" y="1270000"/>
            <a:ext cx="2250831" cy="2198078"/>
          </a:xfrm>
          <a:prstGeom prst="rect">
            <a:avLst/>
          </a:prstGeom>
        </p:spPr>
      </p:pic>
      <p:pic>
        <p:nvPicPr>
          <p:cNvPr id="7" name="Picture 6">
            <a:extLst>
              <a:ext uri="{FF2B5EF4-FFF2-40B4-BE49-F238E27FC236}">
                <a16:creationId xmlns:a16="http://schemas.microsoft.com/office/drawing/2014/main" id="{B75C5665-3B3A-D7AC-A11A-295A58662820}"/>
              </a:ext>
            </a:extLst>
          </p:cNvPr>
          <p:cNvPicPr>
            <a:picLocks noChangeAspect="1"/>
          </p:cNvPicPr>
          <p:nvPr/>
        </p:nvPicPr>
        <p:blipFill>
          <a:blip r:embed="rId4"/>
          <a:srcRect l="48894" t="41791" r="32644" b="26142"/>
          <a:stretch/>
        </p:blipFill>
        <p:spPr>
          <a:xfrm>
            <a:off x="4628206" y="4128478"/>
            <a:ext cx="2250832" cy="2198078"/>
          </a:xfrm>
          <a:prstGeom prst="rect">
            <a:avLst/>
          </a:prstGeom>
        </p:spPr>
      </p:pic>
      <p:pic>
        <p:nvPicPr>
          <p:cNvPr id="9" name="Picture 8">
            <a:extLst>
              <a:ext uri="{FF2B5EF4-FFF2-40B4-BE49-F238E27FC236}">
                <a16:creationId xmlns:a16="http://schemas.microsoft.com/office/drawing/2014/main" id="{B0EFF175-6509-DE1F-0124-85749E1B275C}"/>
              </a:ext>
            </a:extLst>
          </p:cNvPr>
          <p:cNvPicPr>
            <a:picLocks noChangeAspect="1"/>
          </p:cNvPicPr>
          <p:nvPr/>
        </p:nvPicPr>
        <p:blipFill>
          <a:blip r:embed="rId5"/>
          <a:srcRect l="45577" t="40764" r="36971" b="27169"/>
          <a:stretch/>
        </p:blipFill>
        <p:spPr>
          <a:xfrm>
            <a:off x="1854397" y="4128478"/>
            <a:ext cx="2127739" cy="2198078"/>
          </a:xfrm>
          <a:prstGeom prst="rect">
            <a:avLst/>
          </a:prstGeom>
        </p:spPr>
      </p:pic>
      <p:pic>
        <p:nvPicPr>
          <p:cNvPr id="3" name="Picture 2">
            <a:extLst>
              <a:ext uri="{FF2B5EF4-FFF2-40B4-BE49-F238E27FC236}">
                <a16:creationId xmlns:a16="http://schemas.microsoft.com/office/drawing/2014/main" id="{A7908303-457D-1790-2802-642BE9B5C73D}"/>
              </a:ext>
            </a:extLst>
          </p:cNvPr>
          <p:cNvPicPr>
            <a:picLocks noChangeAspect="1"/>
          </p:cNvPicPr>
          <p:nvPr/>
        </p:nvPicPr>
        <p:blipFill>
          <a:blip r:embed="rId5"/>
          <a:srcRect l="45577" t="40764" r="36971" b="27169"/>
          <a:stretch/>
        </p:blipFill>
        <p:spPr>
          <a:xfrm>
            <a:off x="7739381" y="4128478"/>
            <a:ext cx="2127739" cy="2198078"/>
          </a:xfrm>
          <a:prstGeom prst="rect">
            <a:avLst/>
          </a:prstGeom>
        </p:spPr>
      </p:pic>
      <p:sp>
        <p:nvSpPr>
          <p:cNvPr id="4" name="TextBox 3">
            <a:extLst>
              <a:ext uri="{FF2B5EF4-FFF2-40B4-BE49-F238E27FC236}">
                <a16:creationId xmlns:a16="http://schemas.microsoft.com/office/drawing/2014/main" id="{D2955EC8-C63A-FBA3-EB1C-1D298E03CCC7}"/>
              </a:ext>
            </a:extLst>
          </p:cNvPr>
          <p:cNvSpPr txBox="1"/>
          <p:nvPr/>
        </p:nvSpPr>
        <p:spPr>
          <a:xfrm>
            <a:off x="324535" y="2290775"/>
            <a:ext cx="3059723" cy="1477328"/>
          </a:xfrm>
          <a:prstGeom prst="rect">
            <a:avLst/>
          </a:prstGeom>
          <a:noFill/>
        </p:spPr>
        <p:txBody>
          <a:bodyPr wrap="square" rtlCol="0">
            <a:spAutoFit/>
          </a:bodyPr>
          <a:lstStyle/>
          <a:p>
            <a:r>
              <a:rPr lang="en-US" dirty="0">
                <a:highlight>
                  <a:srgbClr val="00FF00"/>
                </a:highlight>
              </a:rPr>
              <a:t>Note do not draw two end elevations(yellow). Draw one depending on the side where the end is stated in the provided problem.</a:t>
            </a:r>
            <a:endParaRPr lang="en-US" dirty="0">
              <a:highlight>
                <a:srgbClr val="FF00FF"/>
              </a:highlight>
            </a:endParaRPr>
          </a:p>
        </p:txBody>
      </p:sp>
    </p:spTree>
    <p:extLst>
      <p:ext uri="{BB962C8B-B14F-4D97-AF65-F5344CB8AC3E}">
        <p14:creationId xmlns:p14="http://schemas.microsoft.com/office/powerpoint/2010/main" val="3385837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37308-577B-1C48-BF44-EB7FC25BA3D1}"/>
              </a:ext>
            </a:extLst>
          </p:cNvPr>
          <p:cNvSpPr>
            <a:spLocks noGrp="1"/>
          </p:cNvSpPr>
          <p:nvPr>
            <p:ph type="title"/>
          </p:nvPr>
        </p:nvSpPr>
        <p:spPr/>
        <p:txBody>
          <a:bodyPr/>
          <a:lstStyle/>
          <a:p>
            <a:r>
              <a:rPr lang="en-US" dirty="0"/>
              <a:t>Example </a:t>
            </a:r>
          </a:p>
        </p:txBody>
      </p:sp>
      <p:pic>
        <p:nvPicPr>
          <p:cNvPr id="5" name="Picture 4">
            <a:extLst>
              <a:ext uri="{FF2B5EF4-FFF2-40B4-BE49-F238E27FC236}">
                <a16:creationId xmlns:a16="http://schemas.microsoft.com/office/drawing/2014/main" id="{D9C7D523-ABF8-F535-E8E7-53662E24FFEC}"/>
              </a:ext>
            </a:extLst>
          </p:cNvPr>
          <p:cNvPicPr>
            <a:picLocks noChangeAspect="1"/>
          </p:cNvPicPr>
          <p:nvPr/>
        </p:nvPicPr>
        <p:blipFill>
          <a:blip r:embed="rId2"/>
          <a:srcRect l="37644" t="28137" r="23934" b="11889"/>
          <a:stretch/>
        </p:blipFill>
        <p:spPr>
          <a:xfrm>
            <a:off x="7695153" y="452575"/>
            <a:ext cx="3675186" cy="3225279"/>
          </a:xfrm>
          <a:prstGeom prst="rect">
            <a:avLst/>
          </a:prstGeom>
        </p:spPr>
      </p:pic>
      <p:pic>
        <p:nvPicPr>
          <p:cNvPr id="7" name="Picture 6">
            <a:extLst>
              <a:ext uri="{FF2B5EF4-FFF2-40B4-BE49-F238E27FC236}">
                <a16:creationId xmlns:a16="http://schemas.microsoft.com/office/drawing/2014/main" id="{DC4E982F-EE8C-7BFB-D855-35EF6C53BE54}"/>
              </a:ext>
            </a:extLst>
          </p:cNvPr>
          <p:cNvPicPr>
            <a:picLocks noChangeAspect="1"/>
          </p:cNvPicPr>
          <p:nvPr/>
        </p:nvPicPr>
        <p:blipFill>
          <a:blip r:embed="rId3"/>
          <a:srcRect l="50000" t="21524" r="37404" b="14598"/>
          <a:stretch/>
        </p:blipFill>
        <p:spPr>
          <a:xfrm rot="5400000">
            <a:off x="3812930" y="92810"/>
            <a:ext cx="1535723" cy="4378570"/>
          </a:xfrm>
          <a:prstGeom prst="rect">
            <a:avLst/>
          </a:prstGeom>
        </p:spPr>
      </p:pic>
      <p:pic>
        <p:nvPicPr>
          <p:cNvPr id="9" name="Picture 8">
            <a:extLst>
              <a:ext uri="{FF2B5EF4-FFF2-40B4-BE49-F238E27FC236}">
                <a16:creationId xmlns:a16="http://schemas.microsoft.com/office/drawing/2014/main" id="{76E765F9-2377-14EF-3813-72E68A247B30}"/>
              </a:ext>
            </a:extLst>
          </p:cNvPr>
          <p:cNvPicPr>
            <a:picLocks noChangeAspect="1"/>
          </p:cNvPicPr>
          <p:nvPr/>
        </p:nvPicPr>
        <p:blipFill>
          <a:blip r:embed="rId4"/>
          <a:srcRect l="47308" t="23320" r="34519" b="14599"/>
          <a:stretch/>
        </p:blipFill>
        <p:spPr>
          <a:xfrm rot="5400000">
            <a:off x="3534507" y="2409092"/>
            <a:ext cx="2215661" cy="4255477"/>
          </a:xfrm>
          <a:prstGeom prst="rect">
            <a:avLst/>
          </a:prstGeom>
        </p:spPr>
      </p:pic>
      <p:pic>
        <p:nvPicPr>
          <p:cNvPr id="11" name="Picture 10">
            <a:extLst>
              <a:ext uri="{FF2B5EF4-FFF2-40B4-BE49-F238E27FC236}">
                <a16:creationId xmlns:a16="http://schemas.microsoft.com/office/drawing/2014/main" id="{17F37D80-0148-E4A3-47B6-22C2FFEC51FA}"/>
              </a:ext>
            </a:extLst>
          </p:cNvPr>
          <p:cNvPicPr>
            <a:picLocks noChangeAspect="1"/>
          </p:cNvPicPr>
          <p:nvPr/>
        </p:nvPicPr>
        <p:blipFill>
          <a:blip r:embed="rId5"/>
          <a:srcRect l="50000" t="37007" r="37404" b="29990"/>
          <a:stretch/>
        </p:blipFill>
        <p:spPr>
          <a:xfrm>
            <a:off x="516337" y="3429000"/>
            <a:ext cx="1535723" cy="2262273"/>
          </a:xfrm>
          <a:prstGeom prst="rect">
            <a:avLst/>
          </a:prstGeom>
        </p:spPr>
      </p:pic>
    </p:spTree>
    <p:extLst>
      <p:ext uri="{BB962C8B-B14F-4D97-AF65-F5344CB8AC3E}">
        <p14:creationId xmlns:p14="http://schemas.microsoft.com/office/powerpoint/2010/main" val="3840661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2E0D0-1B87-5431-DB5D-46C9CC59FD93}"/>
              </a:ext>
            </a:extLst>
          </p:cNvPr>
          <p:cNvSpPr>
            <a:spLocks noGrp="1"/>
          </p:cNvSpPr>
          <p:nvPr>
            <p:ph type="title"/>
          </p:nvPr>
        </p:nvSpPr>
        <p:spPr/>
        <p:txBody>
          <a:bodyPr/>
          <a:lstStyle/>
          <a:p>
            <a:r>
              <a:rPr lang="en-US" dirty="0"/>
              <a:t>Example </a:t>
            </a:r>
          </a:p>
        </p:txBody>
      </p:sp>
      <p:pic>
        <p:nvPicPr>
          <p:cNvPr id="5" name="Content Placeholder 4">
            <a:extLst>
              <a:ext uri="{FF2B5EF4-FFF2-40B4-BE49-F238E27FC236}">
                <a16:creationId xmlns:a16="http://schemas.microsoft.com/office/drawing/2014/main" id="{AEB0B047-9FD5-832D-9768-02D5C0B3DC5B}"/>
              </a:ext>
            </a:extLst>
          </p:cNvPr>
          <p:cNvPicPr>
            <a:picLocks noGrp="1" noChangeAspect="1"/>
          </p:cNvPicPr>
          <p:nvPr>
            <p:ph idx="1"/>
          </p:nvPr>
        </p:nvPicPr>
        <p:blipFill>
          <a:blip r:embed="rId2"/>
          <a:srcRect l="39511" t="26069" r="26145" b="12846"/>
          <a:stretch/>
        </p:blipFill>
        <p:spPr>
          <a:xfrm>
            <a:off x="192382" y="1688124"/>
            <a:ext cx="3239478" cy="3239477"/>
          </a:xfrm>
        </p:spPr>
      </p:pic>
      <p:pic>
        <p:nvPicPr>
          <p:cNvPr id="7" name="Picture 6">
            <a:extLst>
              <a:ext uri="{FF2B5EF4-FFF2-40B4-BE49-F238E27FC236}">
                <a16:creationId xmlns:a16="http://schemas.microsoft.com/office/drawing/2014/main" id="{D5A22212-A8CC-1974-C748-D0997E0250FF}"/>
              </a:ext>
            </a:extLst>
          </p:cNvPr>
          <p:cNvPicPr>
            <a:picLocks noChangeAspect="1"/>
          </p:cNvPicPr>
          <p:nvPr/>
        </p:nvPicPr>
        <p:blipFill>
          <a:blip r:embed="rId3"/>
          <a:srcRect l="46875" t="31016" r="33943" b="24603"/>
          <a:stretch/>
        </p:blipFill>
        <p:spPr>
          <a:xfrm rot="5400000">
            <a:off x="7456019" y="-8791"/>
            <a:ext cx="2338754" cy="3042138"/>
          </a:xfrm>
          <a:prstGeom prst="rect">
            <a:avLst/>
          </a:prstGeom>
        </p:spPr>
      </p:pic>
      <p:pic>
        <p:nvPicPr>
          <p:cNvPr id="9" name="Picture 8">
            <a:extLst>
              <a:ext uri="{FF2B5EF4-FFF2-40B4-BE49-F238E27FC236}">
                <a16:creationId xmlns:a16="http://schemas.microsoft.com/office/drawing/2014/main" id="{C7503641-3985-1D80-29D2-8C62D189F3EE}"/>
              </a:ext>
            </a:extLst>
          </p:cNvPr>
          <p:cNvPicPr>
            <a:picLocks noChangeAspect="1"/>
          </p:cNvPicPr>
          <p:nvPr/>
        </p:nvPicPr>
        <p:blipFill>
          <a:blip r:embed="rId4"/>
          <a:srcRect l="47740" t="34351" r="34952" b="28137"/>
          <a:stretch/>
        </p:blipFill>
        <p:spPr>
          <a:xfrm>
            <a:off x="4284635" y="2946400"/>
            <a:ext cx="2400379" cy="2731479"/>
          </a:xfrm>
          <a:prstGeom prst="rect">
            <a:avLst/>
          </a:prstGeom>
        </p:spPr>
      </p:pic>
      <p:pic>
        <p:nvPicPr>
          <p:cNvPr id="11" name="Picture 10">
            <a:extLst>
              <a:ext uri="{FF2B5EF4-FFF2-40B4-BE49-F238E27FC236}">
                <a16:creationId xmlns:a16="http://schemas.microsoft.com/office/drawing/2014/main" id="{05D782C9-E08A-1F83-8253-44ABDE1EBEEE}"/>
              </a:ext>
            </a:extLst>
          </p:cNvPr>
          <p:cNvPicPr>
            <a:picLocks noChangeAspect="1"/>
          </p:cNvPicPr>
          <p:nvPr/>
        </p:nvPicPr>
        <p:blipFill>
          <a:blip r:embed="rId5"/>
          <a:srcRect l="42372" t="32812" r="31057" b="24603"/>
          <a:stretch/>
        </p:blipFill>
        <p:spPr>
          <a:xfrm>
            <a:off x="7109735" y="2946400"/>
            <a:ext cx="3031322" cy="2731479"/>
          </a:xfrm>
          <a:prstGeom prst="rect">
            <a:avLst/>
          </a:prstGeom>
        </p:spPr>
      </p:pic>
    </p:spTree>
    <p:extLst>
      <p:ext uri="{BB962C8B-B14F-4D97-AF65-F5344CB8AC3E}">
        <p14:creationId xmlns:p14="http://schemas.microsoft.com/office/powerpoint/2010/main" val="1384421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7F5C2-1B9D-F1EF-4357-066975A7A88E}"/>
              </a:ext>
            </a:extLst>
          </p:cNvPr>
          <p:cNvSpPr>
            <a:spLocks noGrp="1"/>
          </p:cNvSpPr>
          <p:nvPr>
            <p:ph type="title"/>
          </p:nvPr>
        </p:nvSpPr>
        <p:spPr/>
        <p:txBody>
          <a:bodyPr/>
          <a:lstStyle/>
          <a:p>
            <a:r>
              <a:rPr lang="en-US" dirty="0"/>
              <a:t>Example </a:t>
            </a:r>
          </a:p>
        </p:txBody>
      </p:sp>
      <p:pic>
        <p:nvPicPr>
          <p:cNvPr id="5" name="Content Placeholder 4">
            <a:extLst>
              <a:ext uri="{FF2B5EF4-FFF2-40B4-BE49-F238E27FC236}">
                <a16:creationId xmlns:a16="http://schemas.microsoft.com/office/drawing/2014/main" id="{2614F619-7390-E750-5A35-3CFB1E5BADEB}"/>
              </a:ext>
            </a:extLst>
          </p:cNvPr>
          <p:cNvPicPr>
            <a:picLocks noGrp="1" noChangeAspect="1"/>
          </p:cNvPicPr>
          <p:nvPr>
            <p:ph idx="1"/>
          </p:nvPr>
        </p:nvPicPr>
        <p:blipFill>
          <a:blip r:embed="rId2"/>
          <a:srcRect l="44402" t="23617" r="29617" b="16128"/>
          <a:stretch/>
        </p:blipFill>
        <p:spPr>
          <a:xfrm>
            <a:off x="9502415" y="731823"/>
            <a:ext cx="2491321" cy="3248489"/>
          </a:xfrm>
        </p:spPr>
      </p:pic>
      <p:pic>
        <p:nvPicPr>
          <p:cNvPr id="7" name="Picture 6">
            <a:extLst>
              <a:ext uri="{FF2B5EF4-FFF2-40B4-BE49-F238E27FC236}">
                <a16:creationId xmlns:a16="http://schemas.microsoft.com/office/drawing/2014/main" id="{44E709B6-2F89-83F5-F118-DA721AF3A761}"/>
              </a:ext>
            </a:extLst>
          </p:cNvPr>
          <p:cNvPicPr>
            <a:picLocks noChangeAspect="1"/>
          </p:cNvPicPr>
          <p:nvPr/>
        </p:nvPicPr>
        <p:blipFill>
          <a:blip r:embed="rId3"/>
          <a:srcRect l="47596" t="37686" r="35096" b="30247"/>
          <a:stretch/>
        </p:blipFill>
        <p:spPr>
          <a:xfrm>
            <a:off x="6831073" y="609599"/>
            <a:ext cx="1809104" cy="1884485"/>
          </a:xfrm>
          <a:prstGeom prst="rect">
            <a:avLst/>
          </a:prstGeom>
        </p:spPr>
      </p:pic>
      <p:pic>
        <p:nvPicPr>
          <p:cNvPr id="9" name="Picture 8">
            <a:extLst>
              <a:ext uri="{FF2B5EF4-FFF2-40B4-BE49-F238E27FC236}">
                <a16:creationId xmlns:a16="http://schemas.microsoft.com/office/drawing/2014/main" id="{D3424CD4-E11B-6FB0-E343-E647DB88D340}"/>
              </a:ext>
            </a:extLst>
          </p:cNvPr>
          <p:cNvPicPr>
            <a:picLocks noChangeAspect="1"/>
          </p:cNvPicPr>
          <p:nvPr/>
        </p:nvPicPr>
        <p:blipFill>
          <a:blip r:embed="rId4"/>
          <a:srcRect l="47307" t="32812" r="35385" b="26142"/>
          <a:stretch/>
        </p:blipFill>
        <p:spPr>
          <a:xfrm>
            <a:off x="6762203" y="2970931"/>
            <a:ext cx="1877974" cy="2503963"/>
          </a:xfrm>
          <a:prstGeom prst="rect">
            <a:avLst/>
          </a:prstGeom>
        </p:spPr>
      </p:pic>
      <p:sp>
        <p:nvSpPr>
          <p:cNvPr id="10" name="TextBox 9">
            <a:extLst>
              <a:ext uri="{FF2B5EF4-FFF2-40B4-BE49-F238E27FC236}">
                <a16:creationId xmlns:a16="http://schemas.microsoft.com/office/drawing/2014/main" id="{C8528653-7A50-12D2-5827-F99FB59466BC}"/>
              </a:ext>
            </a:extLst>
          </p:cNvPr>
          <p:cNvSpPr txBox="1"/>
          <p:nvPr/>
        </p:nvSpPr>
        <p:spPr>
          <a:xfrm>
            <a:off x="677334" y="2380761"/>
            <a:ext cx="5222631" cy="1477328"/>
          </a:xfrm>
          <a:prstGeom prst="rect">
            <a:avLst/>
          </a:prstGeom>
          <a:noFill/>
        </p:spPr>
        <p:txBody>
          <a:bodyPr wrap="square" rtlCol="0">
            <a:spAutoFit/>
          </a:bodyPr>
          <a:lstStyle/>
          <a:p>
            <a:r>
              <a:rPr lang="en-US" dirty="0"/>
              <a:t>Cylindrical or circular features only need two elevations to be fully represented. However, with these features we introduce </a:t>
            </a:r>
            <a:r>
              <a:rPr lang="en-US" b="1" dirty="0"/>
              <a:t>center marks </a:t>
            </a:r>
            <a:r>
              <a:rPr lang="en-US" dirty="0"/>
              <a:t>on the circle and </a:t>
            </a:r>
            <a:r>
              <a:rPr lang="en-US" b="1" dirty="0"/>
              <a:t>center lines </a:t>
            </a:r>
            <a:r>
              <a:rPr lang="en-US" dirty="0"/>
              <a:t>on the rectangular feature of the discussed. </a:t>
            </a:r>
          </a:p>
        </p:txBody>
      </p:sp>
    </p:spTree>
    <p:extLst>
      <p:ext uri="{BB962C8B-B14F-4D97-AF65-F5344CB8AC3E}">
        <p14:creationId xmlns:p14="http://schemas.microsoft.com/office/powerpoint/2010/main" val="191414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0B73A-A973-5051-A836-8F746C8D630A}"/>
              </a:ext>
            </a:extLst>
          </p:cNvPr>
          <p:cNvSpPr>
            <a:spLocks noGrp="1"/>
          </p:cNvSpPr>
          <p:nvPr>
            <p:ph type="title"/>
          </p:nvPr>
        </p:nvSpPr>
        <p:spPr/>
        <p:txBody>
          <a:bodyPr/>
          <a:lstStyle/>
          <a:p>
            <a:r>
              <a:rPr lang="en-US" dirty="0"/>
              <a:t>Centre line and center marks </a:t>
            </a:r>
          </a:p>
        </p:txBody>
      </p:sp>
      <p:sp>
        <p:nvSpPr>
          <p:cNvPr id="3" name="Content Placeholder 2">
            <a:extLst>
              <a:ext uri="{FF2B5EF4-FFF2-40B4-BE49-F238E27FC236}">
                <a16:creationId xmlns:a16="http://schemas.microsoft.com/office/drawing/2014/main" id="{0140FCD2-FE11-1B21-541E-6AD30E6BCC28}"/>
              </a:ext>
            </a:extLst>
          </p:cNvPr>
          <p:cNvSpPr>
            <a:spLocks noGrp="1"/>
          </p:cNvSpPr>
          <p:nvPr>
            <p:ph idx="1"/>
          </p:nvPr>
        </p:nvSpPr>
        <p:spPr>
          <a:xfrm>
            <a:off x="5734590" y="1568699"/>
            <a:ext cx="5057256" cy="3720602"/>
          </a:xfrm>
        </p:spPr>
        <p:txBody>
          <a:bodyPr>
            <a:normAutofit/>
          </a:bodyPr>
          <a:lstStyle/>
          <a:p>
            <a:r>
              <a:rPr lang="en-US" sz="2400" dirty="0"/>
              <a:t>The blue line in all the rectangular features are the center lines. Represented by a long dash then a shorter dash</a:t>
            </a:r>
          </a:p>
          <a:p>
            <a:endParaRPr lang="en-US" sz="2400" dirty="0"/>
          </a:p>
          <a:p>
            <a:r>
              <a:rPr lang="en-US" sz="2400" dirty="0"/>
              <a:t>The blue + sign is the center mark and has to be place on all circles </a:t>
            </a:r>
          </a:p>
          <a:p>
            <a:endParaRPr lang="en-US" sz="2400" dirty="0"/>
          </a:p>
        </p:txBody>
      </p:sp>
      <p:pic>
        <p:nvPicPr>
          <p:cNvPr id="12" name="Picture 11">
            <a:extLst>
              <a:ext uri="{FF2B5EF4-FFF2-40B4-BE49-F238E27FC236}">
                <a16:creationId xmlns:a16="http://schemas.microsoft.com/office/drawing/2014/main" id="{C3842041-0517-3A4A-073A-742996C9861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77334" y="1930400"/>
            <a:ext cx="5057256" cy="4718539"/>
          </a:xfrm>
          <a:prstGeom prst="rect">
            <a:avLst/>
          </a:prstGeom>
        </p:spPr>
      </p:pic>
      <p:sp>
        <p:nvSpPr>
          <p:cNvPr id="13" name="TextBox 12">
            <a:extLst>
              <a:ext uri="{FF2B5EF4-FFF2-40B4-BE49-F238E27FC236}">
                <a16:creationId xmlns:a16="http://schemas.microsoft.com/office/drawing/2014/main" id="{8F433A93-D3EB-3BFB-BE88-87478920E94F}"/>
              </a:ext>
            </a:extLst>
          </p:cNvPr>
          <p:cNvSpPr txBox="1"/>
          <p:nvPr/>
        </p:nvSpPr>
        <p:spPr>
          <a:xfrm>
            <a:off x="2125328" y="6279794"/>
            <a:ext cx="4737039" cy="230832"/>
          </a:xfrm>
          <a:prstGeom prst="rect">
            <a:avLst/>
          </a:prstGeom>
          <a:noFill/>
        </p:spPr>
        <p:txBody>
          <a:bodyPr wrap="square" rtlCol="0">
            <a:spAutoFit/>
          </a:bodyPr>
          <a:lstStyle/>
          <a:p>
            <a:r>
              <a:rPr lang="en-US" sz="900" dirty="0">
                <a:hlinkClick r:id="rId3" tooltip="https://en.wikipedia.org/wiki/Engineering_drawing"/>
              </a:rPr>
              <a:t>This Photo</a:t>
            </a:r>
            <a:r>
              <a:rPr lang="en-US" sz="900" dirty="0"/>
              <a:t> by Unknown Author is licensed under </a:t>
            </a:r>
            <a:r>
              <a:rPr lang="en-US" sz="900" dirty="0">
                <a:hlinkClick r:id="rId4" tooltip="https://creativecommons.org/licenses/by-sa/3.0/"/>
              </a:rPr>
              <a:t>CC BY-SA</a:t>
            </a:r>
            <a:endParaRPr lang="en-US" sz="900" dirty="0"/>
          </a:p>
        </p:txBody>
      </p:sp>
    </p:spTree>
    <p:extLst>
      <p:ext uri="{BB962C8B-B14F-4D97-AF65-F5344CB8AC3E}">
        <p14:creationId xmlns:p14="http://schemas.microsoft.com/office/powerpoint/2010/main" val="140099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18F81-C1DC-8F73-3ABB-5D18AAA8AD15}"/>
              </a:ext>
            </a:extLst>
          </p:cNvPr>
          <p:cNvSpPr>
            <a:spLocks noGrp="1"/>
          </p:cNvSpPr>
          <p:nvPr>
            <p:ph type="title"/>
          </p:nvPr>
        </p:nvSpPr>
        <p:spPr/>
        <p:txBody>
          <a:bodyPr/>
          <a:lstStyle/>
          <a:p>
            <a:r>
              <a:rPr lang="en-US" dirty="0"/>
              <a:t>Expected learning outcomes</a:t>
            </a:r>
          </a:p>
        </p:txBody>
      </p:sp>
      <p:sp>
        <p:nvSpPr>
          <p:cNvPr id="3" name="Content Placeholder 2">
            <a:extLst>
              <a:ext uri="{FF2B5EF4-FFF2-40B4-BE49-F238E27FC236}">
                <a16:creationId xmlns:a16="http://schemas.microsoft.com/office/drawing/2014/main" id="{7DB64EB7-07F9-D69A-8700-6C429302C47E}"/>
              </a:ext>
            </a:extLst>
          </p:cNvPr>
          <p:cNvSpPr>
            <a:spLocks noGrp="1"/>
          </p:cNvSpPr>
          <p:nvPr>
            <p:ph idx="1"/>
          </p:nvPr>
        </p:nvSpPr>
        <p:spPr>
          <a:xfrm>
            <a:off x="677334" y="1705708"/>
            <a:ext cx="8596668" cy="4834577"/>
          </a:xfrm>
        </p:spPr>
        <p:txBody>
          <a:bodyPr>
            <a:normAutofit/>
          </a:bodyPr>
          <a:lstStyle/>
          <a:p>
            <a:r>
              <a:rPr lang="en-US" sz="2400" b="1" dirty="0"/>
              <a:t>By the end of the lesson, you should be able to :</a:t>
            </a:r>
          </a:p>
          <a:p>
            <a:pPr marL="800100" lvl="1" indent="-400050">
              <a:buFont typeface="+mj-lt"/>
              <a:buAutoNum type="romanUcPeriod"/>
            </a:pPr>
            <a:r>
              <a:rPr lang="en-US" sz="2400" dirty="0"/>
              <a:t>Identify  and differentiate between the various views in orthographic projection</a:t>
            </a:r>
          </a:p>
          <a:p>
            <a:pPr marL="800100" lvl="1" indent="-400050">
              <a:buFont typeface="+mj-lt"/>
              <a:buAutoNum type="romanUcPeriod"/>
            </a:pPr>
            <a:r>
              <a:rPr lang="en-US" sz="2400" dirty="0"/>
              <a:t>Draw  accurate orthographic projections from 3D objects, ensuring precision in dimensions and details.</a:t>
            </a:r>
          </a:p>
          <a:p>
            <a:pPr marL="800100" lvl="1" indent="-400050">
              <a:buFont typeface="+mj-lt"/>
              <a:buAutoNum type="romanUcPeriod"/>
            </a:pPr>
            <a:r>
              <a:rPr lang="en-US" sz="2400" dirty="0"/>
              <a:t>Read  and interpreting orthographic drawings, display the relationship between different views and the 3D object.</a:t>
            </a:r>
          </a:p>
          <a:p>
            <a:pPr marL="800100" lvl="1" indent="-400050">
              <a:buFont typeface="+mj-lt"/>
              <a:buAutoNum type="romanUcPeriod"/>
            </a:pPr>
            <a:r>
              <a:rPr lang="en-US" sz="2400" dirty="0"/>
              <a:t>Apply  orthographic projection techniques to solve real-world problems, creating detailed technical drawings for engineering and architecture.</a:t>
            </a:r>
          </a:p>
        </p:txBody>
      </p:sp>
    </p:spTree>
    <p:extLst>
      <p:ext uri="{BB962C8B-B14F-4D97-AF65-F5344CB8AC3E}">
        <p14:creationId xmlns:p14="http://schemas.microsoft.com/office/powerpoint/2010/main" val="354073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FD7F7-FB89-2154-BB84-620DE7CBCED1}"/>
              </a:ext>
            </a:extLst>
          </p:cNvPr>
          <p:cNvSpPr>
            <a:spLocks noGrp="1"/>
          </p:cNvSpPr>
          <p:nvPr>
            <p:ph type="title"/>
          </p:nvPr>
        </p:nvSpPr>
        <p:spPr/>
        <p:txBody>
          <a:bodyPr/>
          <a:lstStyle/>
          <a:p>
            <a:r>
              <a:rPr lang="en-US" dirty="0"/>
              <a:t>Example </a:t>
            </a:r>
          </a:p>
        </p:txBody>
      </p:sp>
      <p:pic>
        <p:nvPicPr>
          <p:cNvPr id="5" name="Content Placeholder 4">
            <a:extLst>
              <a:ext uri="{FF2B5EF4-FFF2-40B4-BE49-F238E27FC236}">
                <a16:creationId xmlns:a16="http://schemas.microsoft.com/office/drawing/2014/main" id="{A1589D88-C341-7D53-4F0E-6BFB3F6D102F}"/>
              </a:ext>
            </a:extLst>
          </p:cNvPr>
          <p:cNvPicPr>
            <a:picLocks noGrp="1" noChangeAspect="1"/>
          </p:cNvPicPr>
          <p:nvPr>
            <p:ph idx="1"/>
          </p:nvPr>
        </p:nvPicPr>
        <p:blipFill>
          <a:blip r:embed="rId2"/>
          <a:srcRect l="42874" t="30231" r="28853" b="13308"/>
          <a:stretch/>
        </p:blipFill>
        <p:spPr>
          <a:xfrm>
            <a:off x="8841805" y="1081538"/>
            <a:ext cx="2672861" cy="3000955"/>
          </a:xfrm>
        </p:spPr>
      </p:pic>
      <p:pic>
        <p:nvPicPr>
          <p:cNvPr id="7" name="Picture 6">
            <a:extLst>
              <a:ext uri="{FF2B5EF4-FFF2-40B4-BE49-F238E27FC236}">
                <a16:creationId xmlns:a16="http://schemas.microsoft.com/office/drawing/2014/main" id="{65344C35-0D14-41E8-EE1D-AF901E0D99B0}"/>
              </a:ext>
            </a:extLst>
          </p:cNvPr>
          <p:cNvPicPr>
            <a:picLocks noChangeAspect="1"/>
          </p:cNvPicPr>
          <p:nvPr/>
        </p:nvPicPr>
        <p:blipFill>
          <a:blip r:embed="rId3"/>
          <a:srcRect l="50000" t="34608" r="36963" b="25885"/>
          <a:stretch/>
        </p:blipFill>
        <p:spPr>
          <a:xfrm rot="5400000">
            <a:off x="6073910" y="901182"/>
            <a:ext cx="1589525" cy="2708032"/>
          </a:xfrm>
          <a:prstGeom prst="rect">
            <a:avLst/>
          </a:prstGeom>
        </p:spPr>
      </p:pic>
      <p:pic>
        <p:nvPicPr>
          <p:cNvPr id="9" name="Picture 8">
            <a:extLst>
              <a:ext uri="{FF2B5EF4-FFF2-40B4-BE49-F238E27FC236}">
                <a16:creationId xmlns:a16="http://schemas.microsoft.com/office/drawing/2014/main" id="{9AEF42E4-5049-A1DB-1250-287AC766CBFF}"/>
              </a:ext>
            </a:extLst>
          </p:cNvPr>
          <p:cNvPicPr>
            <a:picLocks noChangeAspect="1"/>
          </p:cNvPicPr>
          <p:nvPr/>
        </p:nvPicPr>
        <p:blipFill>
          <a:blip r:embed="rId4"/>
          <a:srcRect l="45289" t="34608" r="32788" b="25885"/>
          <a:stretch/>
        </p:blipFill>
        <p:spPr>
          <a:xfrm>
            <a:off x="5549827" y="3429000"/>
            <a:ext cx="2672862" cy="2708032"/>
          </a:xfrm>
          <a:prstGeom prst="rect">
            <a:avLst/>
          </a:prstGeom>
        </p:spPr>
      </p:pic>
      <p:pic>
        <p:nvPicPr>
          <p:cNvPr id="11" name="Picture 10">
            <a:extLst>
              <a:ext uri="{FF2B5EF4-FFF2-40B4-BE49-F238E27FC236}">
                <a16:creationId xmlns:a16="http://schemas.microsoft.com/office/drawing/2014/main" id="{11BAEFFE-EB2E-4587-C819-BF966E347B2D}"/>
              </a:ext>
            </a:extLst>
          </p:cNvPr>
          <p:cNvPicPr>
            <a:picLocks noChangeAspect="1"/>
          </p:cNvPicPr>
          <p:nvPr/>
        </p:nvPicPr>
        <p:blipFill>
          <a:blip r:embed="rId5"/>
          <a:srcRect l="50000" t="34351" r="36971" b="26142"/>
          <a:stretch/>
        </p:blipFill>
        <p:spPr>
          <a:xfrm>
            <a:off x="3718358" y="3429001"/>
            <a:ext cx="1588477" cy="2708031"/>
          </a:xfrm>
          <a:prstGeom prst="rect">
            <a:avLst/>
          </a:prstGeom>
        </p:spPr>
      </p:pic>
      <p:sp>
        <p:nvSpPr>
          <p:cNvPr id="12" name="TextBox 11">
            <a:extLst>
              <a:ext uri="{FF2B5EF4-FFF2-40B4-BE49-F238E27FC236}">
                <a16:creationId xmlns:a16="http://schemas.microsoft.com/office/drawing/2014/main" id="{BEF80ECF-D546-7886-F48A-A857EE9BC540}"/>
              </a:ext>
            </a:extLst>
          </p:cNvPr>
          <p:cNvSpPr txBox="1"/>
          <p:nvPr/>
        </p:nvSpPr>
        <p:spPr>
          <a:xfrm>
            <a:off x="565959" y="1930400"/>
            <a:ext cx="2708033" cy="923330"/>
          </a:xfrm>
          <a:prstGeom prst="rect">
            <a:avLst/>
          </a:prstGeom>
          <a:noFill/>
        </p:spPr>
        <p:txBody>
          <a:bodyPr wrap="square" rtlCol="0">
            <a:spAutoFit/>
          </a:bodyPr>
          <a:lstStyle/>
          <a:p>
            <a:r>
              <a:rPr lang="en-US" dirty="0"/>
              <a:t>Hidden details have not been shown. They will be discussed. Below </a:t>
            </a:r>
          </a:p>
        </p:txBody>
      </p:sp>
    </p:spTree>
    <p:extLst>
      <p:ext uri="{BB962C8B-B14F-4D97-AF65-F5344CB8AC3E}">
        <p14:creationId xmlns:p14="http://schemas.microsoft.com/office/powerpoint/2010/main" val="302003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B8C2E-A732-6F10-698E-1E406087A445}"/>
              </a:ext>
            </a:extLst>
          </p:cNvPr>
          <p:cNvSpPr>
            <a:spLocks noGrp="1"/>
          </p:cNvSpPr>
          <p:nvPr>
            <p:ph type="title"/>
          </p:nvPr>
        </p:nvSpPr>
        <p:spPr/>
        <p:txBody>
          <a:bodyPr>
            <a:normAutofit/>
          </a:bodyPr>
          <a:lstStyle/>
          <a:p>
            <a:r>
              <a:rPr lang="en-US" sz="4400" dirty="0"/>
              <a:t>Third angle projection </a:t>
            </a:r>
          </a:p>
        </p:txBody>
      </p:sp>
      <p:sp>
        <p:nvSpPr>
          <p:cNvPr id="3" name="Content Placeholder 2">
            <a:extLst>
              <a:ext uri="{FF2B5EF4-FFF2-40B4-BE49-F238E27FC236}">
                <a16:creationId xmlns:a16="http://schemas.microsoft.com/office/drawing/2014/main" id="{19E1835E-0D04-05A5-A786-977D75894FA9}"/>
              </a:ext>
            </a:extLst>
          </p:cNvPr>
          <p:cNvSpPr>
            <a:spLocks noGrp="1"/>
          </p:cNvSpPr>
          <p:nvPr>
            <p:ph idx="1"/>
          </p:nvPr>
        </p:nvSpPr>
        <p:spPr/>
        <p:txBody>
          <a:bodyPr>
            <a:normAutofit/>
          </a:bodyPr>
          <a:lstStyle/>
          <a:p>
            <a:r>
              <a:rPr lang="en-US" sz="4000" dirty="0"/>
              <a:t>Note that in all the above examples the end was on the right of the observer hence it was projected on the left for the case  of third angle projection</a:t>
            </a:r>
          </a:p>
        </p:txBody>
      </p:sp>
    </p:spTree>
    <p:extLst>
      <p:ext uri="{BB962C8B-B14F-4D97-AF65-F5344CB8AC3E}">
        <p14:creationId xmlns:p14="http://schemas.microsoft.com/office/powerpoint/2010/main" val="278057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87C17-994A-73AB-D5C6-AEE49E0DE986}"/>
              </a:ext>
            </a:extLst>
          </p:cNvPr>
          <p:cNvSpPr>
            <a:spLocks noGrp="1"/>
          </p:cNvSpPr>
          <p:nvPr>
            <p:ph type="title"/>
          </p:nvPr>
        </p:nvSpPr>
        <p:spPr/>
        <p:txBody>
          <a:bodyPr/>
          <a:lstStyle/>
          <a:p>
            <a:r>
              <a:rPr lang="en-US" dirty="0"/>
              <a:t>Selection criteria for front elevation when not specified </a:t>
            </a:r>
          </a:p>
        </p:txBody>
      </p:sp>
      <p:sp>
        <p:nvSpPr>
          <p:cNvPr id="3" name="Content Placeholder 2">
            <a:extLst>
              <a:ext uri="{FF2B5EF4-FFF2-40B4-BE49-F238E27FC236}">
                <a16:creationId xmlns:a16="http://schemas.microsoft.com/office/drawing/2014/main" id="{6C3CA72B-3238-0E5B-87BF-C22239E21ECE}"/>
              </a:ext>
            </a:extLst>
          </p:cNvPr>
          <p:cNvSpPr>
            <a:spLocks noGrp="1"/>
          </p:cNvSpPr>
          <p:nvPr>
            <p:ph idx="1"/>
          </p:nvPr>
        </p:nvSpPr>
        <p:spPr/>
        <p:txBody>
          <a:bodyPr>
            <a:normAutofit/>
          </a:bodyPr>
          <a:lstStyle/>
          <a:p>
            <a:r>
              <a:rPr lang="en-US" sz="2800" dirty="0"/>
              <a:t>If the front and end are not specified then the front should be the side with the most features or the longest side</a:t>
            </a:r>
          </a:p>
        </p:txBody>
      </p:sp>
    </p:spTree>
    <p:extLst>
      <p:ext uri="{BB962C8B-B14F-4D97-AF65-F5344CB8AC3E}">
        <p14:creationId xmlns:p14="http://schemas.microsoft.com/office/powerpoint/2010/main" val="37139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8B659-7B16-4467-4A79-2BC4669665E5}"/>
              </a:ext>
            </a:extLst>
          </p:cNvPr>
          <p:cNvSpPr>
            <a:spLocks noGrp="1"/>
          </p:cNvSpPr>
          <p:nvPr>
            <p:ph type="title"/>
          </p:nvPr>
        </p:nvSpPr>
        <p:spPr/>
        <p:txBody>
          <a:bodyPr/>
          <a:lstStyle/>
          <a:p>
            <a:r>
              <a:rPr lang="en-US" dirty="0"/>
              <a:t>1</a:t>
            </a:r>
            <a:r>
              <a:rPr lang="en-US" baseline="30000" dirty="0"/>
              <a:t>st</a:t>
            </a:r>
            <a:r>
              <a:rPr lang="en-US" dirty="0"/>
              <a:t> angle  orthographic projection</a:t>
            </a:r>
          </a:p>
        </p:txBody>
      </p:sp>
      <p:sp>
        <p:nvSpPr>
          <p:cNvPr id="3" name="Content Placeholder 2">
            <a:extLst>
              <a:ext uri="{FF2B5EF4-FFF2-40B4-BE49-F238E27FC236}">
                <a16:creationId xmlns:a16="http://schemas.microsoft.com/office/drawing/2014/main" id="{00521EDC-7644-D3C2-495E-8A9E24EA37F5}"/>
              </a:ext>
            </a:extLst>
          </p:cNvPr>
          <p:cNvSpPr>
            <a:spLocks noGrp="1"/>
          </p:cNvSpPr>
          <p:nvPr>
            <p:ph idx="1"/>
          </p:nvPr>
        </p:nvSpPr>
        <p:spPr/>
        <p:txBody>
          <a:bodyPr>
            <a:normAutofit lnSpcReduction="10000"/>
          </a:bodyPr>
          <a:lstStyle/>
          <a:p>
            <a:r>
              <a:rPr lang="en-US" sz="2400" dirty="0"/>
              <a:t>The plan is directly below the Front Elevation; the End Elevation is horizontally in line with the Front Elevation; and the plan and the End Elevation can be linked by drawing 45° projection lines. </a:t>
            </a:r>
          </a:p>
          <a:p>
            <a:r>
              <a:rPr lang="en-US" sz="2800" b="0" i="0" dirty="0">
                <a:solidFill>
                  <a:srgbClr val="000000"/>
                </a:solidFill>
                <a:effectLst/>
                <a:highlight>
                  <a:srgbClr val="FF00FF"/>
                </a:highlight>
                <a:latin typeface="Times-Roman"/>
              </a:rPr>
              <a:t>Note that with first angle projection, </a:t>
            </a:r>
            <a:r>
              <a:rPr lang="en-US" sz="2800" b="1" i="0" dirty="0">
                <a:solidFill>
                  <a:srgbClr val="000000"/>
                </a:solidFill>
                <a:effectLst/>
                <a:highlight>
                  <a:srgbClr val="FF00FF"/>
                </a:highlight>
                <a:latin typeface="Times-Roman"/>
              </a:rPr>
              <a:t>what you see from the left you draw on the right, </a:t>
            </a:r>
            <a:r>
              <a:rPr lang="en-US" sz="2800" b="0" i="0" dirty="0">
                <a:solidFill>
                  <a:srgbClr val="000000"/>
                </a:solidFill>
                <a:effectLst/>
                <a:highlight>
                  <a:srgbClr val="FF00FF"/>
                </a:highlight>
                <a:latin typeface="Times-Roman"/>
              </a:rPr>
              <a:t>what </a:t>
            </a:r>
            <a:r>
              <a:rPr lang="en-US" sz="2800" b="1" i="0" dirty="0">
                <a:solidFill>
                  <a:srgbClr val="000000"/>
                </a:solidFill>
                <a:effectLst/>
                <a:highlight>
                  <a:srgbClr val="FF00FF"/>
                </a:highlight>
                <a:latin typeface="Times-Roman"/>
              </a:rPr>
              <a:t>you see from the right you draw on the left </a:t>
            </a:r>
            <a:r>
              <a:rPr lang="en-US" sz="2800" i="0" dirty="0">
                <a:solidFill>
                  <a:srgbClr val="000000"/>
                </a:solidFill>
                <a:effectLst/>
                <a:highlight>
                  <a:srgbClr val="FF00FF"/>
                </a:highlight>
                <a:latin typeface="Times-Roman"/>
              </a:rPr>
              <a:t>and </a:t>
            </a:r>
            <a:r>
              <a:rPr lang="en-US" sz="2800" b="1" i="0" dirty="0">
                <a:solidFill>
                  <a:srgbClr val="000000"/>
                </a:solidFill>
                <a:effectLst/>
                <a:highlight>
                  <a:srgbClr val="FF00FF"/>
                </a:highlight>
                <a:latin typeface="Times-Roman"/>
              </a:rPr>
              <a:t>what you see from above you draw below</a:t>
            </a:r>
            <a:r>
              <a:rPr lang="en-US" sz="2800" i="0" dirty="0">
                <a:solidFill>
                  <a:srgbClr val="000000"/>
                </a:solidFill>
                <a:effectLst/>
                <a:highlight>
                  <a:srgbClr val="FF00FF"/>
                </a:highlight>
                <a:latin typeface="Times-Roman"/>
              </a:rPr>
              <a:t>.</a:t>
            </a:r>
            <a:r>
              <a:rPr lang="en-US" dirty="0">
                <a:highlight>
                  <a:srgbClr val="FF00FF"/>
                </a:highlight>
              </a:rPr>
              <a:t> </a:t>
            </a:r>
          </a:p>
          <a:p>
            <a:r>
              <a:rPr lang="en-US" sz="2200" dirty="0"/>
              <a:t>Below is the general layout:</a:t>
            </a:r>
            <a:br>
              <a:rPr lang="en-US" sz="1900" dirty="0"/>
            </a:br>
            <a:endParaRPr lang="en-US" sz="1900" dirty="0"/>
          </a:p>
        </p:txBody>
      </p:sp>
    </p:spTree>
    <p:extLst>
      <p:ext uri="{BB962C8B-B14F-4D97-AF65-F5344CB8AC3E}">
        <p14:creationId xmlns:p14="http://schemas.microsoft.com/office/powerpoint/2010/main" val="3121734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887C6-B9ED-7ECA-DF94-FD4EF7003C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1C412A-488F-3DEF-4C42-FD343DF51B54}"/>
              </a:ext>
            </a:extLst>
          </p:cNvPr>
          <p:cNvSpPr>
            <a:spLocks noGrp="1"/>
          </p:cNvSpPr>
          <p:nvPr>
            <p:ph type="title"/>
          </p:nvPr>
        </p:nvSpPr>
        <p:spPr/>
        <p:txBody>
          <a:bodyPr/>
          <a:lstStyle/>
          <a:p>
            <a:r>
              <a:rPr lang="en-US" u="sng" dirty="0"/>
              <a:t>First angle projection layout</a:t>
            </a:r>
          </a:p>
        </p:txBody>
      </p:sp>
      <p:pic>
        <p:nvPicPr>
          <p:cNvPr id="7" name="Picture 6">
            <a:extLst>
              <a:ext uri="{FF2B5EF4-FFF2-40B4-BE49-F238E27FC236}">
                <a16:creationId xmlns:a16="http://schemas.microsoft.com/office/drawing/2014/main" id="{0DDCC4CF-C8D6-74DB-8826-A5AFEF3635F6}"/>
              </a:ext>
            </a:extLst>
          </p:cNvPr>
          <p:cNvPicPr>
            <a:picLocks noChangeAspect="1"/>
          </p:cNvPicPr>
          <p:nvPr/>
        </p:nvPicPr>
        <p:blipFill>
          <a:blip r:embed="rId2"/>
          <a:stretch>
            <a:fillRect/>
          </a:stretch>
        </p:blipFill>
        <p:spPr>
          <a:xfrm>
            <a:off x="677334" y="1612219"/>
            <a:ext cx="9886306" cy="4050027"/>
          </a:xfrm>
          <a:prstGeom prst="rect">
            <a:avLst/>
          </a:prstGeom>
        </p:spPr>
      </p:pic>
    </p:spTree>
    <p:extLst>
      <p:ext uri="{BB962C8B-B14F-4D97-AF65-F5344CB8AC3E}">
        <p14:creationId xmlns:p14="http://schemas.microsoft.com/office/powerpoint/2010/main" val="290473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47752-3378-5CD4-2E3F-7283D47BB7D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E00E3DC-25FA-20D0-1D17-9D269E024EBE}"/>
              </a:ext>
            </a:extLst>
          </p:cNvPr>
          <p:cNvPicPr>
            <a:picLocks noChangeAspect="1"/>
          </p:cNvPicPr>
          <p:nvPr/>
        </p:nvPicPr>
        <p:blipFill>
          <a:blip r:embed="rId2"/>
          <a:srcRect l="45289" t="34351" r="36250" b="33581"/>
          <a:stretch/>
        </p:blipFill>
        <p:spPr>
          <a:xfrm>
            <a:off x="4276515" y="4426439"/>
            <a:ext cx="2250831" cy="2198078"/>
          </a:xfrm>
          <a:prstGeom prst="rect">
            <a:avLst/>
          </a:prstGeom>
        </p:spPr>
      </p:pic>
      <p:pic>
        <p:nvPicPr>
          <p:cNvPr id="7" name="Picture 6">
            <a:extLst>
              <a:ext uri="{FF2B5EF4-FFF2-40B4-BE49-F238E27FC236}">
                <a16:creationId xmlns:a16="http://schemas.microsoft.com/office/drawing/2014/main" id="{021FF884-3392-AEB9-F668-FEFFB1E9ED5A}"/>
              </a:ext>
            </a:extLst>
          </p:cNvPr>
          <p:cNvPicPr>
            <a:picLocks noChangeAspect="1"/>
          </p:cNvPicPr>
          <p:nvPr/>
        </p:nvPicPr>
        <p:blipFill>
          <a:blip r:embed="rId3"/>
          <a:srcRect l="48894" t="41791" r="32644" b="26142"/>
          <a:stretch/>
        </p:blipFill>
        <p:spPr>
          <a:xfrm>
            <a:off x="4276515" y="1718897"/>
            <a:ext cx="2250832" cy="2198078"/>
          </a:xfrm>
          <a:prstGeom prst="rect">
            <a:avLst/>
          </a:prstGeom>
        </p:spPr>
      </p:pic>
      <p:pic>
        <p:nvPicPr>
          <p:cNvPr id="9" name="Picture 8">
            <a:extLst>
              <a:ext uri="{FF2B5EF4-FFF2-40B4-BE49-F238E27FC236}">
                <a16:creationId xmlns:a16="http://schemas.microsoft.com/office/drawing/2014/main" id="{0F6CC798-15E1-6089-41B8-9774B97827EE}"/>
              </a:ext>
            </a:extLst>
          </p:cNvPr>
          <p:cNvPicPr>
            <a:picLocks noChangeAspect="1"/>
          </p:cNvPicPr>
          <p:nvPr/>
        </p:nvPicPr>
        <p:blipFill>
          <a:blip r:embed="rId4"/>
          <a:srcRect l="45577" t="40764" r="36971" b="27169"/>
          <a:stretch/>
        </p:blipFill>
        <p:spPr>
          <a:xfrm>
            <a:off x="1588900" y="1718897"/>
            <a:ext cx="2127739" cy="2198078"/>
          </a:xfrm>
          <a:prstGeom prst="rect">
            <a:avLst/>
          </a:prstGeom>
        </p:spPr>
      </p:pic>
      <p:pic>
        <p:nvPicPr>
          <p:cNvPr id="3" name="Picture 2">
            <a:extLst>
              <a:ext uri="{FF2B5EF4-FFF2-40B4-BE49-F238E27FC236}">
                <a16:creationId xmlns:a16="http://schemas.microsoft.com/office/drawing/2014/main" id="{8BC21C1B-6A95-2FFC-A4D8-CB4F6E289205}"/>
              </a:ext>
            </a:extLst>
          </p:cNvPr>
          <p:cNvPicPr>
            <a:picLocks noChangeAspect="1"/>
          </p:cNvPicPr>
          <p:nvPr/>
        </p:nvPicPr>
        <p:blipFill>
          <a:blip r:embed="rId4"/>
          <a:srcRect l="45577" t="40764" r="36971" b="27169"/>
          <a:stretch/>
        </p:blipFill>
        <p:spPr>
          <a:xfrm>
            <a:off x="7087223" y="1718897"/>
            <a:ext cx="2127739" cy="2198078"/>
          </a:xfrm>
          <a:prstGeom prst="rect">
            <a:avLst/>
          </a:prstGeom>
        </p:spPr>
      </p:pic>
    </p:spTree>
    <p:extLst>
      <p:ext uri="{BB962C8B-B14F-4D97-AF65-F5344CB8AC3E}">
        <p14:creationId xmlns:p14="http://schemas.microsoft.com/office/powerpoint/2010/main" val="412523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BFFEB-586D-5981-C843-538B2EA215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3EC754-D909-BE5C-CBFC-27810AA7C4CC}"/>
              </a:ext>
            </a:extLst>
          </p:cNvPr>
          <p:cNvSpPr>
            <a:spLocks noGrp="1"/>
          </p:cNvSpPr>
          <p:nvPr>
            <p:ph type="title"/>
          </p:nvPr>
        </p:nvSpPr>
        <p:spPr/>
        <p:txBody>
          <a:bodyPr/>
          <a:lstStyle/>
          <a:p>
            <a:r>
              <a:rPr lang="en-US" dirty="0"/>
              <a:t>Example </a:t>
            </a:r>
          </a:p>
        </p:txBody>
      </p:sp>
      <p:pic>
        <p:nvPicPr>
          <p:cNvPr id="5" name="Picture 4">
            <a:extLst>
              <a:ext uri="{FF2B5EF4-FFF2-40B4-BE49-F238E27FC236}">
                <a16:creationId xmlns:a16="http://schemas.microsoft.com/office/drawing/2014/main" id="{1378756B-6BBA-030B-1F16-96232F6248C1}"/>
              </a:ext>
            </a:extLst>
          </p:cNvPr>
          <p:cNvPicPr>
            <a:picLocks noChangeAspect="1"/>
          </p:cNvPicPr>
          <p:nvPr/>
        </p:nvPicPr>
        <p:blipFill>
          <a:blip r:embed="rId2"/>
          <a:srcRect l="37644" t="28137" r="23934" b="11889"/>
          <a:stretch/>
        </p:blipFill>
        <p:spPr>
          <a:xfrm>
            <a:off x="7695153" y="452575"/>
            <a:ext cx="3675186" cy="3225279"/>
          </a:xfrm>
          <a:prstGeom prst="rect">
            <a:avLst/>
          </a:prstGeom>
        </p:spPr>
      </p:pic>
      <p:pic>
        <p:nvPicPr>
          <p:cNvPr id="7" name="Picture 6">
            <a:extLst>
              <a:ext uri="{FF2B5EF4-FFF2-40B4-BE49-F238E27FC236}">
                <a16:creationId xmlns:a16="http://schemas.microsoft.com/office/drawing/2014/main" id="{B3E558C3-C25C-33F9-E397-56B0E74B3468}"/>
              </a:ext>
            </a:extLst>
          </p:cNvPr>
          <p:cNvPicPr>
            <a:picLocks noChangeAspect="1"/>
          </p:cNvPicPr>
          <p:nvPr/>
        </p:nvPicPr>
        <p:blipFill>
          <a:blip r:embed="rId3"/>
          <a:srcRect l="50000" t="21524" r="37404" b="14598"/>
          <a:stretch/>
        </p:blipFill>
        <p:spPr>
          <a:xfrm rot="5400000">
            <a:off x="1755528" y="2676509"/>
            <a:ext cx="1535723" cy="4378570"/>
          </a:xfrm>
          <a:prstGeom prst="rect">
            <a:avLst/>
          </a:prstGeom>
        </p:spPr>
      </p:pic>
      <p:pic>
        <p:nvPicPr>
          <p:cNvPr id="9" name="Picture 8">
            <a:extLst>
              <a:ext uri="{FF2B5EF4-FFF2-40B4-BE49-F238E27FC236}">
                <a16:creationId xmlns:a16="http://schemas.microsoft.com/office/drawing/2014/main" id="{BFBFED49-CA3B-6623-68D4-39D78DBF4DCF}"/>
              </a:ext>
            </a:extLst>
          </p:cNvPr>
          <p:cNvPicPr>
            <a:picLocks noChangeAspect="1"/>
          </p:cNvPicPr>
          <p:nvPr/>
        </p:nvPicPr>
        <p:blipFill>
          <a:blip r:embed="rId4"/>
          <a:srcRect l="47308" t="23320" r="34519" b="14599"/>
          <a:stretch/>
        </p:blipFill>
        <p:spPr>
          <a:xfrm rot="5400000">
            <a:off x="1485899" y="609958"/>
            <a:ext cx="2215661" cy="4255477"/>
          </a:xfrm>
          <a:prstGeom prst="rect">
            <a:avLst/>
          </a:prstGeom>
        </p:spPr>
      </p:pic>
      <p:pic>
        <p:nvPicPr>
          <p:cNvPr id="11" name="Picture 10">
            <a:extLst>
              <a:ext uri="{FF2B5EF4-FFF2-40B4-BE49-F238E27FC236}">
                <a16:creationId xmlns:a16="http://schemas.microsoft.com/office/drawing/2014/main" id="{460171BA-4C23-0C1F-E331-7A1B575C2713}"/>
              </a:ext>
            </a:extLst>
          </p:cNvPr>
          <p:cNvPicPr>
            <a:picLocks noChangeAspect="1"/>
          </p:cNvPicPr>
          <p:nvPr/>
        </p:nvPicPr>
        <p:blipFill>
          <a:blip r:embed="rId5"/>
          <a:srcRect l="50000" t="37007" r="37404" b="29990"/>
          <a:stretch/>
        </p:blipFill>
        <p:spPr>
          <a:xfrm>
            <a:off x="5023339" y="1606560"/>
            <a:ext cx="1535723" cy="2262273"/>
          </a:xfrm>
          <a:prstGeom prst="rect">
            <a:avLst/>
          </a:prstGeom>
        </p:spPr>
      </p:pic>
    </p:spTree>
    <p:extLst>
      <p:ext uri="{BB962C8B-B14F-4D97-AF65-F5344CB8AC3E}">
        <p14:creationId xmlns:p14="http://schemas.microsoft.com/office/powerpoint/2010/main" val="72336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D73C0-E3D8-3EE8-50CA-68E61E3006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35BE27-0833-DA9B-0C15-C0F12F5050ED}"/>
              </a:ext>
            </a:extLst>
          </p:cNvPr>
          <p:cNvSpPr>
            <a:spLocks noGrp="1"/>
          </p:cNvSpPr>
          <p:nvPr>
            <p:ph type="title"/>
          </p:nvPr>
        </p:nvSpPr>
        <p:spPr/>
        <p:txBody>
          <a:bodyPr/>
          <a:lstStyle/>
          <a:p>
            <a:r>
              <a:rPr lang="en-US" dirty="0"/>
              <a:t>Example </a:t>
            </a:r>
          </a:p>
        </p:txBody>
      </p:sp>
      <p:pic>
        <p:nvPicPr>
          <p:cNvPr id="5" name="Content Placeholder 4">
            <a:extLst>
              <a:ext uri="{FF2B5EF4-FFF2-40B4-BE49-F238E27FC236}">
                <a16:creationId xmlns:a16="http://schemas.microsoft.com/office/drawing/2014/main" id="{62B8304A-3225-6632-A759-E6F34524267C}"/>
              </a:ext>
            </a:extLst>
          </p:cNvPr>
          <p:cNvPicPr>
            <a:picLocks noGrp="1" noChangeAspect="1"/>
          </p:cNvPicPr>
          <p:nvPr>
            <p:ph idx="1"/>
          </p:nvPr>
        </p:nvPicPr>
        <p:blipFill>
          <a:blip r:embed="rId2"/>
          <a:srcRect l="39511" t="26069" r="26145" b="12846"/>
          <a:stretch/>
        </p:blipFill>
        <p:spPr>
          <a:xfrm>
            <a:off x="192382" y="1688124"/>
            <a:ext cx="3239478" cy="3239477"/>
          </a:xfrm>
        </p:spPr>
      </p:pic>
      <p:pic>
        <p:nvPicPr>
          <p:cNvPr id="7" name="Picture 6">
            <a:extLst>
              <a:ext uri="{FF2B5EF4-FFF2-40B4-BE49-F238E27FC236}">
                <a16:creationId xmlns:a16="http://schemas.microsoft.com/office/drawing/2014/main" id="{BF03A6A0-E017-C2B2-0AB0-65EFE36E0EF5}"/>
              </a:ext>
            </a:extLst>
          </p:cNvPr>
          <p:cNvPicPr>
            <a:picLocks noChangeAspect="1"/>
          </p:cNvPicPr>
          <p:nvPr/>
        </p:nvPicPr>
        <p:blipFill>
          <a:blip r:embed="rId3"/>
          <a:srcRect l="46875" t="31016" r="33943" b="24603"/>
          <a:stretch/>
        </p:blipFill>
        <p:spPr>
          <a:xfrm rot="5400000">
            <a:off x="4645198" y="3077308"/>
            <a:ext cx="2338754" cy="3042138"/>
          </a:xfrm>
          <a:prstGeom prst="rect">
            <a:avLst/>
          </a:prstGeom>
        </p:spPr>
      </p:pic>
      <p:pic>
        <p:nvPicPr>
          <p:cNvPr id="9" name="Picture 8">
            <a:extLst>
              <a:ext uri="{FF2B5EF4-FFF2-40B4-BE49-F238E27FC236}">
                <a16:creationId xmlns:a16="http://schemas.microsoft.com/office/drawing/2014/main" id="{C0759E1B-B232-B48D-BEBE-0320A796F9C8}"/>
              </a:ext>
            </a:extLst>
          </p:cNvPr>
          <p:cNvPicPr>
            <a:picLocks noChangeAspect="1"/>
          </p:cNvPicPr>
          <p:nvPr/>
        </p:nvPicPr>
        <p:blipFill>
          <a:blip r:embed="rId4"/>
          <a:srcRect l="47740" t="34351" r="34952" b="28137"/>
          <a:stretch/>
        </p:blipFill>
        <p:spPr>
          <a:xfrm>
            <a:off x="7476525" y="322384"/>
            <a:ext cx="2726497" cy="2731478"/>
          </a:xfrm>
          <a:prstGeom prst="rect">
            <a:avLst/>
          </a:prstGeom>
        </p:spPr>
      </p:pic>
      <p:pic>
        <p:nvPicPr>
          <p:cNvPr id="11" name="Picture 10">
            <a:extLst>
              <a:ext uri="{FF2B5EF4-FFF2-40B4-BE49-F238E27FC236}">
                <a16:creationId xmlns:a16="http://schemas.microsoft.com/office/drawing/2014/main" id="{AE08ED22-90F7-8634-3431-14ECAD9E6C79}"/>
              </a:ext>
            </a:extLst>
          </p:cNvPr>
          <p:cNvPicPr>
            <a:picLocks noChangeAspect="1"/>
          </p:cNvPicPr>
          <p:nvPr/>
        </p:nvPicPr>
        <p:blipFill>
          <a:blip r:embed="rId5"/>
          <a:srcRect l="42372" t="32812" r="31057" b="24603"/>
          <a:stretch/>
        </p:blipFill>
        <p:spPr>
          <a:xfrm>
            <a:off x="4304322" y="322384"/>
            <a:ext cx="3031322" cy="2731479"/>
          </a:xfrm>
          <a:prstGeom prst="rect">
            <a:avLst/>
          </a:prstGeom>
        </p:spPr>
      </p:pic>
    </p:spTree>
    <p:extLst>
      <p:ext uri="{BB962C8B-B14F-4D97-AF65-F5344CB8AC3E}">
        <p14:creationId xmlns:p14="http://schemas.microsoft.com/office/powerpoint/2010/main" val="1723021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D8AF0-7FC7-13E4-80A7-18BFA733F3E2}"/>
              </a:ext>
            </a:extLst>
          </p:cNvPr>
          <p:cNvSpPr>
            <a:spLocks noGrp="1"/>
          </p:cNvSpPr>
          <p:nvPr>
            <p:ph type="title"/>
          </p:nvPr>
        </p:nvSpPr>
        <p:spPr/>
        <p:txBody>
          <a:bodyPr/>
          <a:lstStyle/>
          <a:p>
            <a:r>
              <a:rPr lang="en-US" dirty="0"/>
              <a:t>Example </a:t>
            </a:r>
          </a:p>
        </p:txBody>
      </p:sp>
      <p:pic>
        <p:nvPicPr>
          <p:cNvPr id="5" name="Content Placeholder 4">
            <a:extLst>
              <a:ext uri="{FF2B5EF4-FFF2-40B4-BE49-F238E27FC236}">
                <a16:creationId xmlns:a16="http://schemas.microsoft.com/office/drawing/2014/main" id="{04F3835C-00BA-0065-0106-5E904FED4D2C}"/>
              </a:ext>
            </a:extLst>
          </p:cNvPr>
          <p:cNvPicPr>
            <a:picLocks noGrp="1" noChangeAspect="1"/>
          </p:cNvPicPr>
          <p:nvPr>
            <p:ph idx="1"/>
          </p:nvPr>
        </p:nvPicPr>
        <p:blipFill>
          <a:blip r:embed="rId2"/>
          <a:srcRect l="39563" t="23668" r="24013" b="20204"/>
          <a:stretch/>
        </p:blipFill>
        <p:spPr>
          <a:xfrm>
            <a:off x="7813103" y="2834946"/>
            <a:ext cx="3940013" cy="3413454"/>
          </a:xfrm>
        </p:spPr>
      </p:pic>
      <p:pic>
        <p:nvPicPr>
          <p:cNvPr id="7" name="Picture 6">
            <a:extLst>
              <a:ext uri="{FF2B5EF4-FFF2-40B4-BE49-F238E27FC236}">
                <a16:creationId xmlns:a16="http://schemas.microsoft.com/office/drawing/2014/main" id="{5DD182CC-8CEB-C9E1-6407-5063D84D1805}"/>
              </a:ext>
            </a:extLst>
          </p:cNvPr>
          <p:cNvPicPr>
            <a:picLocks noChangeAspect="1"/>
          </p:cNvPicPr>
          <p:nvPr/>
        </p:nvPicPr>
        <p:blipFill>
          <a:blip r:embed="rId3"/>
          <a:srcRect l="44279" t="25629" r="30873" b="17747"/>
          <a:stretch/>
        </p:blipFill>
        <p:spPr>
          <a:xfrm rot="5400000">
            <a:off x="923482" y="2792986"/>
            <a:ext cx="3029392" cy="3881437"/>
          </a:xfrm>
          <a:prstGeom prst="rect">
            <a:avLst/>
          </a:prstGeom>
        </p:spPr>
      </p:pic>
      <p:pic>
        <p:nvPicPr>
          <p:cNvPr id="9" name="Picture 8">
            <a:extLst>
              <a:ext uri="{FF2B5EF4-FFF2-40B4-BE49-F238E27FC236}">
                <a16:creationId xmlns:a16="http://schemas.microsoft.com/office/drawing/2014/main" id="{342805CA-5E36-4726-87FA-6669FCD8E5A6}"/>
              </a:ext>
            </a:extLst>
          </p:cNvPr>
          <p:cNvPicPr>
            <a:picLocks noChangeAspect="1"/>
          </p:cNvPicPr>
          <p:nvPr/>
        </p:nvPicPr>
        <p:blipFill>
          <a:blip r:embed="rId4"/>
          <a:srcRect l="44279" t="40252" r="30873" b="32812"/>
          <a:stretch/>
        </p:blipFill>
        <p:spPr>
          <a:xfrm>
            <a:off x="4581304" y="1270000"/>
            <a:ext cx="3029392" cy="1846384"/>
          </a:xfrm>
          <a:prstGeom prst="rect">
            <a:avLst/>
          </a:prstGeom>
        </p:spPr>
      </p:pic>
      <p:pic>
        <p:nvPicPr>
          <p:cNvPr id="11" name="Picture 10">
            <a:extLst>
              <a:ext uri="{FF2B5EF4-FFF2-40B4-BE49-F238E27FC236}">
                <a16:creationId xmlns:a16="http://schemas.microsoft.com/office/drawing/2014/main" id="{2A033004-E82D-B218-AC48-29ED7B0FAA9F}"/>
              </a:ext>
            </a:extLst>
          </p:cNvPr>
          <p:cNvPicPr>
            <a:picLocks noChangeAspect="1"/>
          </p:cNvPicPr>
          <p:nvPr/>
        </p:nvPicPr>
        <p:blipFill>
          <a:blip r:embed="rId5"/>
          <a:srcRect l="40962" t="40252" r="27308" b="32812"/>
          <a:stretch/>
        </p:blipFill>
        <p:spPr>
          <a:xfrm>
            <a:off x="510282" y="1270000"/>
            <a:ext cx="3868615" cy="1846384"/>
          </a:xfrm>
          <a:prstGeom prst="rect">
            <a:avLst/>
          </a:prstGeom>
        </p:spPr>
      </p:pic>
    </p:spTree>
    <p:extLst>
      <p:ext uri="{BB962C8B-B14F-4D97-AF65-F5344CB8AC3E}">
        <p14:creationId xmlns:p14="http://schemas.microsoft.com/office/powerpoint/2010/main" val="350625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B9C00-4DFF-011C-1F42-229995466B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BA7075-D681-6299-27D1-65DCB4C61180}"/>
              </a:ext>
            </a:extLst>
          </p:cNvPr>
          <p:cNvSpPr>
            <a:spLocks noGrp="1"/>
          </p:cNvSpPr>
          <p:nvPr>
            <p:ph type="title"/>
          </p:nvPr>
        </p:nvSpPr>
        <p:spPr/>
        <p:txBody>
          <a:bodyPr/>
          <a:lstStyle/>
          <a:p>
            <a:r>
              <a:rPr lang="en-US" dirty="0"/>
              <a:t>Example </a:t>
            </a:r>
          </a:p>
        </p:txBody>
      </p:sp>
      <p:pic>
        <p:nvPicPr>
          <p:cNvPr id="5" name="Content Placeholder 4">
            <a:extLst>
              <a:ext uri="{FF2B5EF4-FFF2-40B4-BE49-F238E27FC236}">
                <a16:creationId xmlns:a16="http://schemas.microsoft.com/office/drawing/2014/main" id="{D1F1E5F7-C1F8-3694-B3AE-7E4987AA38F3}"/>
              </a:ext>
            </a:extLst>
          </p:cNvPr>
          <p:cNvPicPr>
            <a:picLocks noGrp="1" noChangeAspect="1"/>
          </p:cNvPicPr>
          <p:nvPr>
            <p:ph idx="1"/>
          </p:nvPr>
        </p:nvPicPr>
        <p:blipFill>
          <a:blip r:embed="rId2"/>
          <a:srcRect l="44402" t="23617" r="29617" b="16128"/>
          <a:stretch/>
        </p:blipFill>
        <p:spPr>
          <a:xfrm>
            <a:off x="9487226" y="1270000"/>
            <a:ext cx="1793630" cy="2338754"/>
          </a:xfrm>
        </p:spPr>
      </p:pic>
      <p:pic>
        <p:nvPicPr>
          <p:cNvPr id="7" name="Picture 6">
            <a:extLst>
              <a:ext uri="{FF2B5EF4-FFF2-40B4-BE49-F238E27FC236}">
                <a16:creationId xmlns:a16="http://schemas.microsoft.com/office/drawing/2014/main" id="{59A47314-3050-B513-2C68-F0D7EE0D09C2}"/>
              </a:ext>
            </a:extLst>
          </p:cNvPr>
          <p:cNvPicPr>
            <a:picLocks noChangeAspect="1"/>
          </p:cNvPicPr>
          <p:nvPr/>
        </p:nvPicPr>
        <p:blipFill>
          <a:blip r:embed="rId3"/>
          <a:srcRect l="47596" t="37686" r="35096" b="30247"/>
          <a:stretch/>
        </p:blipFill>
        <p:spPr>
          <a:xfrm>
            <a:off x="6139182" y="4110889"/>
            <a:ext cx="2110155" cy="2198080"/>
          </a:xfrm>
          <a:prstGeom prst="rect">
            <a:avLst/>
          </a:prstGeom>
        </p:spPr>
      </p:pic>
      <p:pic>
        <p:nvPicPr>
          <p:cNvPr id="9" name="Picture 8">
            <a:extLst>
              <a:ext uri="{FF2B5EF4-FFF2-40B4-BE49-F238E27FC236}">
                <a16:creationId xmlns:a16="http://schemas.microsoft.com/office/drawing/2014/main" id="{A6D2644C-386B-1620-C9A3-9CFEEC32F9C6}"/>
              </a:ext>
            </a:extLst>
          </p:cNvPr>
          <p:cNvPicPr>
            <a:picLocks noChangeAspect="1"/>
          </p:cNvPicPr>
          <p:nvPr/>
        </p:nvPicPr>
        <p:blipFill>
          <a:blip r:embed="rId4"/>
          <a:srcRect l="47307" t="32812" r="35385" b="26142"/>
          <a:stretch/>
        </p:blipFill>
        <p:spPr>
          <a:xfrm>
            <a:off x="6139182" y="795216"/>
            <a:ext cx="2110156" cy="2813538"/>
          </a:xfrm>
          <a:prstGeom prst="rect">
            <a:avLst/>
          </a:prstGeom>
        </p:spPr>
      </p:pic>
      <p:sp>
        <p:nvSpPr>
          <p:cNvPr id="10" name="TextBox 9">
            <a:extLst>
              <a:ext uri="{FF2B5EF4-FFF2-40B4-BE49-F238E27FC236}">
                <a16:creationId xmlns:a16="http://schemas.microsoft.com/office/drawing/2014/main" id="{A36AD4B1-C258-AB89-BB00-DF753CA203BC}"/>
              </a:ext>
            </a:extLst>
          </p:cNvPr>
          <p:cNvSpPr txBox="1"/>
          <p:nvPr/>
        </p:nvSpPr>
        <p:spPr>
          <a:xfrm>
            <a:off x="677334" y="2380761"/>
            <a:ext cx="5222631" cy="1477328"/>
          </a:xfrm>
          <a:prstGeom prst="rect">
            <a:avLst/>
          </a:prstGeom>
          <a:noFill/>
        </p:spPr>
        <p:txBody>
          <a:bodyPr wrap="square" rtlCol="0">
            <a:spAutoFit/>
          </a:bodyPr>
          <a:lstStyle/>
          <a:p>
            <a:r>
              <a:rPr lang="en-US" dirty="0"/>
              <a:t>Cylindrical or circular features only need two elevations to be fully represented. However, with these features we introduce </a:t>
            </a:r>
            <a:r>
              <a:rPr lang="en-US" b="1" dirty="0"/>
              <a:t>center marks </a:t>
            </a:r>
            <a:r>
              <a:rPr lang="en-US" dirty="0"/>
              <a:t>on the circle and </a:t>
            </a:r>
            <a:r>
              <a:rPr lang="en-US" b="1" dirty="0"/>
              <a:t>center lines </a:t>
            </a:r>
            <a:r>
              <a:rPr lang="en-US" dirty="0"/>
              <a:t>on the rectangular feature of the discussed. </a:t>
            </a:r>
          </a:p>
        </p:txBody>
      </p:sp>
    </p:spTree>
    <p:extLst>
      <p:ext uri="{BB962C8B-B14F-4D97-AF65-F5344CB8AC3E}">
        <p14:creationId xmlns:p14="http://schemas.microsoft.com/office/powerpoint/2010/main" val="100473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7096E-4B02-2643-A261-9A67EC886B06}"/>
              </a:ext>
            </a:extLst>
          </p:cNvPr>
          <p:cNvSpPr>
            <a:spLocks noGrp="1"/>
          </p:cNvSpPr>
          <p:nvPr>
            <p:ph type="title"/>
          </p:nvPr>
        </p:nvSpPr>
        <p:spPr/>
        <p:txBody>
          <a:bodyPr>
            <a:normAutofit/>
          </a:bodyPr>
          <a:lstStyle/>
          <a:p>
            <a:r>
              <a:rPr lang="en-US" sz="7200" dirty="0">
                <a:highlight>
                  <a:srgbClr val="00FFFF"/>
                </a:highlight>
              </a:rPr>
              <a:t>Note to the learner</a:t>
            </a:r>
          </a:p>
        </p:txBody>
      </p:sp>
      <p:sp>
        <p:nvSpPr>
          <p:cNvPr id="3" name="Content Placeholder 2">
            <a:extLst>
              <a:ext uri="{FF2B5EF4-FFF2-40B4-BE49-F238E27FC236}">
                <a16:creationId xmlns:a16="http://schemas.microsoft.com/office/drawing/2014/main" id="{FE6D6DB6-B60B-9DE9-E2FA-2E32D69A401F}"/>
              </a:ext>
            </a:extLst>
          </p:cNvPr>
          <p:cNvSpPr>
            <a:spLocks noGrp="1"/>
          </p:cNvSpPr>
          <p:nvPr>
            <p:ph idx="1"/>
          </p:nvPr>
        </p:nvSpPr>
        <p:spPr/>
        <p:txBody>
          <a:bodyPr>
            <a:normAutofit lnSpcReduction="10000"/>
          </a:bodyPr>
          <a:lstStyle/>
          <a:p>
            <a:r>
              <a:rPr lang="en-US" sz="3600" dirty="0"/>
              <a:t>The figures used in this lesson are colored for the sake of visualization to better elaborate the concepts.do not  apply colour to your drawings if you are using CAD software.do not shade your drawings if you are drawing by hand manually.</a:t>
            </a:r>
          </a:p>
        </p:txBody>
      </p:sp>
    </p:spTree>
    <p:extLst>
      <p:ext uri="{BB962C8B-B14F-4D97-AF65-F5344CB8AC3E}">
        <p14:creationId xmlns:p14="http://schemas.microsoft.com/office/powerpoint/2010/main" val="93338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73588-D9E2-2177-3BCB-BB0A6FDC34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D18567-4E35-2C07-8222-23066FABD395}"/>
              </a:ext>
            </a:extLst>
          </p:cNvPr>
          <p:cNvSpPr>
            <a:spLocks noGrp="1"/>
          </p:cNvSpPr>
          <p:nvPr>
            <p:ph type="title"/>
          </p:nvPr>
        </p:nvSpPr>
        <p:spPr/>
        <p:txBody>
          <a:bodyPr/>
          <a:lstStyle/>
          <a:p>
            <a:r>
              <a:rPr lang="en-US" dirty="0"/>
              <a:t>Example </a:t>
            </a:r>
          </a:p>
        </p:txBody>
      </p:sp>
      <p:pic>
        <p:nvPicPr>
          <p:cNvPr id="5" name="Content Placeholder 4">
            <a:extLst>
              <a:ext uri="{FF2B5EF4-FFF2-40B4-BE49-F238E27FC236}">
                <a16:creationId xmlns:a16="http://schemas.microsoft.com/office/drawing/2014/main" id="{1C945BE4-EC32-A5CA-DB09-3DA69C063669}"/>
              </a:ext>
            </a:extLst>
          </p:cNvPr>
          <p:cNvPicPr>
            <a:picLocks noGrp="1" noChangeAspect="1"/>
          </p:cNvPicPr>
          <p:nvPr>
            <p:ph idx="1"/>
          </p:nvPr>
        </p:nvPicPr>
        <p:blipFill>
          <a:blip r:embed="rId2"/>
          <a:srcRect l="42874" t="30231" r="28853" b="13308"/>
          <a:stretch/>
        </p:blipFill>
        <p:spPr>
          <a:xfrm>
            <a:off x="8841805" y="1081538"/>
            <a:ext cx="2672861" cy="3000955"/>
          </a:xfrm>
        </p:spPr>
      </p:pic>
      <p:pic>
        <p:nvPicPr>
          <p:cNvPr id="7" name="Picture 6">
            <a:extLst>
              <a:ext uri="{FF2B5EF4-FFF2-40B4-BE49-F238E27FC236}">
                <a16:creationId xmlns:a16="http://schemas.microsoft.com/office/drawing/2014/main" id="{2EF12654-FAD5-FB28-0442-9705C7C8B2D4}"/>
              </a:ext>
            </a:extLst>
          </p:cNvPr>
          <p:cNvPicPr>
            <a:picLocks noChangeAspect="1"/>
          </p:cNvPicPr>
          <p:nvPr/>
        </p:nvPicPr>
        <p:blipFill>
          <a:blip r:embed="rId3"/>
          <a:srcRect l="50000" t="34608" r="36963" b="25885"/>
          <a:stretch/>
        </p:blipFill>
        <p:spPr>
          <a:xfrm rot="5400000">
            <a:off x="4179420" y="3513019"/>
            <a:ext cx="1589525" cy="2708032"/>
          </a:xfrm>
          <a:prstGeom prst="rect">
            <a:avLst/>
          </a:prstGeom>
        </p:spPr>
      </p:pic>
      <p:pic>
        <p:nvPicPr>
          <p:cNvPr id="9" name="Picture 8">
            <a:extLst>
              <a:ext uri="{FF2B5EF4-FFF2-40B4-BE49-F238E27FC236}">
                <a16:creationId xmlns:a16="http://schemas.microsoft.com/office/drawing/2014/main" id="{3E5FD5D6-D90D-FA20-3B64-926FF088EE43}"/>
              </a:ext>
            </a:extLst>
          </p:cNvPr>
          <p:cNvPicPr>
            <a:picLocks noChangeAspect="1"/>
          </p:cNvPicPr>
          <p:nvPr/>
        </p:nvPicPr>
        <p:blipFill>
          <a:blip r:embed="rId4"/>
          <a:srcRect l="45289" t="34608" r="32788" b="25885"/>
          <a:stretch/>
        </p:blipFill>
        <p:spPr>
          <a:xfrm>
            <a:off x="3655337" y="1004832"/>
            <a:ext cx="2672862" cy="2708032"/>
          </a:xfrm>
          <a:prstGeom prst="rect">
            <a:avLst/>
          </a:prstGeom>
        </p:spPr>
      </p:pic>
      <p:pic>
        <p:nvPicPr>
          <p:cNvPr id="11" name="Picture 10">
            <a:extLst>
              <a:ext uri="{FF2B5EF4-FFF2-40B4-BE49-F238E27FC236}">
                <a16:creationId xmlns:a16="http://schemas.microsoft.com/office/drawing/2014/main" id="{2E77D3CD-2980-159E-4165-E2547134679D}"/>
              </a:ext>
            </a:extLst>
          </p:cNvPr>
          <p:cNvPicPr>
            <a:picLocks noChangeAspect="1"/>
          </p:cNvPicPr>
          <p:nvPr/>
        </p:nvPicPr>
        <p:blipFill>
          <a:blip r:embed="rId5"/>
          <a:srcRect l="50000" t="34351" r="36971" b="26142"/>
          <a:stretch/>
        </p:blipFill>
        <p:spPr>
          <a:xfrm>
            <a:off x="6688050" y="1004833"/>
            <a:ext cx="1588477" cy="2708031"/>
          </a:xfrm>
          <a:prstGeom prst="rect">
            <a:avLst/>
          </a:prstGeom>
        </p:spPr>
      </p:pic>
      <p:sp>
        <p:nvSpPr>
          <p:cNvPr id="12" name="TextBox 11">
            <a:extLst>
              <a:ext uri="{FF2B5EF4-FFF2-40B4-BE49-F238E27FC236}">
                <a16:creationId xmlns:a16="http://schemas.microsoft.com/office/drawing/2014/main" id="{7917C648-E5B2-74BC-517E-E48A2F91BF5D}"/>
              </a:ext>
            </a:extLst>
          </p:cNvPr>
          <p:cNvSpPr txBox="1"/>
          <p:nvPr/>
        </p:nvSpPr>
        <p:spPr>
          <a:xfrm>
            <a:off x="263769" y="1930400"/>
            <a:ext cx="2708033" cy="923330"/>
          </a:xfrm>
          <a:prstGeom prst="rect">
            <a:avLst/>
          </a:prstGeom>
          <a:noFill/>
        </p:spPr>
        <p:txBody>
          <a:bodyPr wrap="square" rtlCol="0">
            <a:spAutoFit/>
          </a:bodyPr>
          <a:lstStyle/>
          <a:p>
            <a:r>
              <a:rPr lang="en-US" dirty="0"/>
              <a:t>Hidden details have not been shown. They will be discussed. Below </a:t>
            </a:r>
          </a:p>
        </p:txBody>
      </p:sp>
    </p:spTree>
    <p:extLst>
      <p:ext uri="{BB962C8B-B14F-4D97-AF65-F5344CB8AC3E}">
        <p14:creationId xmlns:p14="http://schemas.microsoft.com/office/powerpoint/2010/main" val="8300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AF31A-AF19-E635-3B71-C35DE303D739}"/>
              </a:ext>
            </a:extLst>
          </p:cNvPr>
          <p:cNvSpPr>
            <a:spLocks noGrp="1"/>
          </p:cNvSpPr>
          <p:nvPr>
            <p:ph type="title"/>
          </p:nvPr>
        </p:nvSpPr>
        <p:spPr>
          <a:xfrm>
            <a:off x="243114" y="252154"/>
            <a:ext cx="9931400" cy="1213789"/>
          </a:xfrm>
        </p:spPr>
        <p:txBody>
          <a:bodyPr>
            <a:noAutofit/>
          </a:bodyPr>
          <a:lstStyle/>
          <a:p>
            <a:r>
              <a:rPr lang="en-US" sz="3200" dirty="0"/>
              <a:t>Differences between 1st  angle orthographic projection and 3rd angle orthographic projection</a:t>
            </a:r>
            <a:br>
              <a:rPr lang="en-US" sz="2800" u="sng" dirty="0"/>
            </a:br>
            <a:br>
              <a:rPr lang="en-US" sz="2800" u="sng" dirty="0"/>
            </a:br>
            <a:endParaRPr lang="en-US" sz="2000" u="sng" dirty="0"/>
          </a:p>
        </p:txBody>
      </p:sp>
      <p:graphicFrame>
        <p:nvGraphicFramePr>
          <p:cNvPr id="3" name="Table 2">
            <a:extLst>
              <a:ext uri="{FF2B5EF4-FFF2-40B4-BE49-F238E27FC236}">
                <a16:creationId xmlns:a16="http://schemas.microsoft.com/office/drawing/2014/main" id="{97E81651-0239-DCBC-7A2E-AF52AFC1B0E5}"/>
              </a:ext>
            </a:extLst>
          </p:cNvPr>
          <p:cNvGraphicFramePr>
            <a:graphicFrameLocks noGrp="1"/>
          </p:cNvGraphicFramePr>
          <p:nvPr>
            <p:extLst>
              <p:ext uri="{D42A27DB-BD31-4B8C-83A1-F6EECF244321}">
                <p14:modId xmlns:p14="http://schemas.microsoft.com/office/powerpoint/2010/main" val="3257586543"/>
              </p:ext>
            </p:extLst>
          </p:nvPr>
        </p:nvGraphicFramePr>
        <p:xfrm>
          <a:off x="648745" y="1465943"/>
          <a:ext cx="8887140" cy="5029200"/>
        </p:xfrm>
        <a:graphic>
          <a:graphicData uri="http://schemas.openxmlformats.org/drawingml/2006/table">
            <a:tbl>
              <a:tblPr firstRow="1" bandRow="1">
                <a:tableStyleId>{08FB837D-C827-4EFA-A057-4D05807E0F7C}</a:tableStyleId>
              </a:tblPr>
              <a:tblGrid>
                <a:gridCol w="4443570">
                  <a:extLst>
                    <a:ext uri="{9D8B030D-6E8A-4147-A177-3AD203B41FA5}">
                      <a16:colId xmlns:a16="http://schemas.microsoft.com/office/drawing/2014/main" val="37791373"/>
                    </a:ext>
                  </a:extLst>
                </a:gridCol>
                <a:gridCol w="4443570">
                  <a:extLst>
                    <a:ext uri="{9D8B030D-6E8A-4147-A177-3AD203B41FA5}">
                      <a16:colId xmlns:a16="http://schemas.microsoft.com/office/drawing/2014/main" val="727937647"/>
                    </a:ext>
                  </a:extLst>
                </a:gridCol>
              </a:tblGrid>
              <a:tr h="3773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1</a:t>
                      </a:r>
                      <a:r>
                        <a:rPr lang="en-US" sz="2000" baseline="30000" dirty="0"/>
                        <a:t>st</a:t>
                      </a:r>
                      <a:r>
                        <a:rPr lang="en-US" sz="2000" dirty="0"/>
                        <a:t>  angle orthographic projection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3</a:t>
                      </a:r>
                      <a:r>
                        <a:rPr lang="en-US" sz="2000" baseline="30000" dirty="0"/>
                        <a:t>rd</a:t>
                      </a:r>
                      <a:r>
                        <a:rPr lang="en-US" sz="2000" dirty="0"/>
                        <a:t> angle orthographic projection</a:t>
                      </a:r>
                    </a:p>
                  </a:txBody>
                  <a:tcPr anchor="ctr"/>
                </a:tc>
                <a:extLst>
                  <a:ext uri="{0D108BD9-81ED-4DB2-BD59-A6C34878D82A}">
                    <a16:rowId xmlns:a16="http://schemas.microsoft.com/office/drawing/2014/main" val="3062186193"/>
                  </a:ext>
                </a:extLst>
              </a:tr>
              <a:tr h="4412343">
                <a:tc>
                  <a:txBody>
                    <a:bodyPr/>
                    <a:lstStyle/>
                    <a:p>
                      <a:pPr marL="342900" indent="-342900">
                        <a:buFont typeface="+mj-lt"/>
                        <a:buAutoNum type="arabicPeriod"/>
                      </a:pPr>
                      <a:r>
                        <a:rPr lang="en-US" sz="2000" b="0" kern="1200" dirty="0">
                          <a:solidFill>
                            <a:schemeClr val="dk1"/>
                          </a:solidFill>
                          <a:effectLst/>
                        </a:rPr>
                        <a:t>The object is kept in the first quadrant.</a:t>
                      </a:r>
                    </a:p>
                    <a:p>
                      <a:pPr marL="342900" indent="-342900">
                        <a:buFont typeface="+mj-lt"/>
                        <a:buAutoNum type="arabicPeriod"/>
                      </a:pPr>
                      <a:r>
                        <a:rPr lang="en-US" sz="2000" b="0" kern="1200" dirty="0">
                          <a:solidFill>
                            <a:schemeClr val="dk1"/>
                          </a:solidFill>
                          <a:effectLst/>
                        </a:rPr>
                        <a:t>The object lies between the observer and the plane or projection.</a:t>
                      </a:r>
                    </a:p>
                    <a:p>
                      <a:pPr marL="342900" indent="-342900">
                        <a:buFont typeface="+mj-lt"/>
                        <a:buAutoNum type="arabicPeriod"/>
                      </a:pPr>
                      <a:r>
                        <a:rPr lang="en-US" sz="2000" b="0" kern="1200" dirty="0">
                          <a:solidFill>
                            <a:schemeClr val="dk1"/>
                          </a:solidFill>
                          <a:effectLst/>
                        </a:rPr>
                        <a:t>The plane of projection is assumed to be </a:t>
                      </a:r>
                      <a:r>
                        <a:rPr lang="en-US" sz="2000" b="1" kern="1200" dirty="0">
                          <a:solidFill>
                            <a:schemeClr val="dk1"/>
                          </a:solidFill>
                          <a:effectLst/>
                        </a:rPr>
                        <a:t>non-transparent.</a:t>
                      </a:r>
                    </a:p>
                    <a:p>
                      <a:pPr marL="342900" indent="-342900">
                        <a:buFont typeface="+mj-lt"/>
                        <a:buAutoNum type="arabicPeriod"/>
                      </a:pPr>
                      <a:r>
                        <a:rPr lang="en-US" sz="2000" b="0" kern="1200" dirty="0">
                          <a:solidFill>
                            <a:schemeClr val="dk1"/>
                          </a:solidFill>
                          <a:effectLst/>
                        </a:rPr>
                        <a:t>In this method, when the views are drawn in their relative positions,· </a:t>
                      </a:r>
                      <a:r>
                        <a:rPr lang="en-US" sz="2000" b="1" kern="1200" dirty="0">
                          <a:solidFill>
                            <a:schemeClr val="dk1"/>
                          </a:solidFill>
                          <a:effectLst/>
                        </a:rPr>
                        <a:t>the plan comes below the front elevation</a:t>
                      </a:r>
                      <a:r>
                        <a:rPr lang="en-US" sz="2000" b="0" kern="1200" dirty="0">
                          <a:solidFill>
                            <a:schemeClr val="dk1"/>
                          </a:solidFill>
                          <a:effectLst/>
                        </a:rPr>
                        <a:t>, the </a:t>
                      </a:r>
                      <a:r>
                        <a:rPr lang="en-US" sz="2000" b="1" kern="1200" dirty="0">
                          <a:solidFill>
                            <a:schemeClr val="dk1"/>
                          </a:solidFill>
                          <a:effectLst/>
                        </a:rPr>
                        <a:t>view of the object as observed from the left-side </a:t>
                      </a:r>
                      <a:r>
                        <a:rPr lang="en-US" sz="2000" b="0" kern="1200" dirty="0">
                          <a:solidFill>
                            <a:schemeClr val="dk1"/>
                          </a:solidFill>
                          <a:effectLst/>
                        </a:rPr>
                        <a:t>is drawn to the </a:t>
                      </a:r>
                      <a:r>
                        <a:rPr lang="en-US" sz="2000" b="1" kern="1200" dirty="0">
                          <a:solidFill>
                            <a:schemeClr val="dk1"/>
                          </a:solidFill>
                          <a:effectLst/>
                        </a:rPr>
                        <a:t>right of elevation</a:t>
                      </a:r>
                      <a:r>
                        <a:rPr lang="en-US" sz="2000" b="0" kern="1200" dirty="0">
                          <a:solidFill>
                            <a:schemeClr val="dk1"/>
                          </a:solidFill>
                          <a:effectLst/>
                        </a:rPr>
                        <a:t>.</a:t>
                      </a:r>
                      <a:r>
                        <a:rPr lang="en-US" sz="2000" dirty="0"/>
                        <a:t> </a:t>
                      </a:r>
                      <a:br>
                        <a:rPr lang="en-US" dirty="0"/>
                      </a:br>
                      <a:endParaRPr lang="en-US" dirty="0"/>
                    </a:p>
                  </a:txBody>
                  <a:tcPr/>
                </a:tc>
                <a:tc>
                  <a:txBody>
                    <a:bodyPr/>
                    <a:lstStyle/>
                    <a:p>
                      <a:pPr marL="342900" indent="-342900">
                        <a:buFont typeface="+mj-lt"/>
                        <a:buAutoNum type="arabicPeriod"/>
                      </a:pPr>
                      <a:r>
                        <a:rPr lang="en-US" sz="2000" b="0" kern="1200" dirty="0">
                          <a:solidFill>
                            <a:schemeClr val="dk1"/>
                          </a:solidFill>
                          <a:effectLst/>
                        </a:rPr>
                        <a:t>The object is assumed to be kept in the third quadrant.</a:t>
                      </a:r>
                    </a:p>
                    <a:p>
                      <a:pPr marL="342900" indent="-342900">
                        <a:buFont typeface="+mj-lt"/>
                        <a:buAutoNum type="arabicPeriod"/>
                      </a:pPr>
                      <a:r>
                        <a:rPr lang="en-US" sz="2000" b="0" kern="1200" dirty="0">
                          <a:solidFill>
                            <a:schemeClr val="dk1"/>
                          </a:solidFill>
                          <a:effectLst/>
                        </a:rPr>
                        <a:t>The plane of projection lies between the observer and the object.</a:t>
                      </a:r>
                    </a:p>
                    <a:p>
                      <a:pPr marL="342900" indent="-342900">
                        <a:buFont typeface="+mj-lt"/>
                        <a:buAutoNum type="arabicPeriod"/>
                      </a:pPr>
                      <a:r>
                        <a:rPr lang="en-US" sz="2000" b="0" kern="1200" dirty="0">
                          <a:solidFill>
                            <a:schemeClr val="dk1"/>
                          </a:solidFill>
                          <a:effectLst/>
                        </a:rPr>
                        <a:t>The plane of projection is assumed to be </a:t>
                      </a:r>
                      <a:r>
                        <a:rPr lang="en-US" sz="2000" b="1" kern="1200" dirty="0">
                          <a:solidFill>
                            <a:schemeClr val="dk1"/>
                          </a:solidFill>
                          <a:effectLst/>
                        </a:rPr>
                        <a:t>transparent</a:t>
                      </a:r>
                      <a:r>
                        <a:rPr lang="en-US" sz="2000" b="0" kern="1200" dirty="0">
                          <a:solidFill>
                            <a:schemeClr val="dk1"/>
                          </a:solidFill>
                          <a:effectLst/>
                        </a:rPr>
                        <a:t>.</a:t>
                      </a:r>
                    </a:p>
                    <a:p>
                      <a:pPr marL="342900" indent="-342900">
                        <a:buFont typeface="+mj-lt"/>
                        <a:buAutoNum type="arabicPeriod"/>
                      </a:pPr>
                      <a:r>
                        <a:rPr lang="en-US" sz="2000" b="0" kern="1200" dirty="0">
                          <a:solidFill>
                            <a:schemeClr val="dk1"/>
                          </a:solidFill>
                          <a:effectLst/>
                        </a:rPr>
                        <a:t>In this method, when the views are drawn in their relative positions, </a:t>
                      </a:r>
                      <a:r>
                        <a:rPr lang="en-US" sz="2000" b="1" kern="1200" dirty="0">
                          <a:solidFill>
                            <a:schemeClr val="dk1"/>
                          </a:solidFill>
                          <a:effectLst/>
                        </a:rPr>
                        <a:t>the plan, comes above the front elevation, left hand sideview </a:t>
                      </a:r>
                      <a:r>
                        <a:rPr lang="en-US" sz="2000" b="0" kern="1200" dirty="0">
                          <a:solidFill>
                            <a:schemeClr val="dk1"/>
                          </a:solidFill>
                          <a:effectLst/>
                        </a:rPr>
                        <a:t>is drawn to the </a:t>
                      </a:r>
                      <a:r>
                        <a:rPr lang="en-US" sz="2000" b="1" kern="1200" dirty="0">
                          <a:solidFill>
                            <a:schemeClr val="dk1"/>
                          </a:solidFill>
                          <a:effectLst/>
                        </a:rPr>
                        <a:t>left-hand side of the front elevation</a:t>
                      </a:r>
                      <a:r>
                        <a:rPr lang="en-US" sz="2000" b="0" kern="1200" dirty="0">
                          <a:solidFill>
                            <a:schemeClr val="dk1"/>
                          </a:solidFill>
                          <a:effectLst/>
                        </a:rPr>
                        <a:t>.</a:t>
                      </a:r>
                      <a:r>
                        <a:rPr lang="en-US" sz="2000" dirty="0"/>
                        <a:t> </a:t>
                      </a:r>
                      <a:br>
                        <a:rPr lang="en-US" sz="2000" dirty="0"/>
                      </a:br>
                      <a:endParaRPr lang="en-US" sz="2000" dirty="0"/>
                    </a:p>
                  </a:txBody>
                  <a:tcPr/>
                </a:tc>
                <a:extLst>
                  <a:ext uri="{0D108BD9-81ED-4DB2-BD59-A6C34878D82A}">
                    <a16:rowId xmlns:a16="http://schemas.microsoft.com/office/drawing/2014/main" val="3530176297"/>
                  </a:ext>
                </a:extLst>
              </a:tr>
            </a:tbl>
          </a:graphicData>
        </a:graphic>
      </p:graphicFrame>
    </p:spTree>
    <p:extLst>
      <p:ext uri="{BB962C8B-B14F-4D97-AF65-F5344CB8AC3E}">
        <p14:creationId xmlns:p14="http://schemas.microsoft.com/office/powerpoint/2010/main" val="2193592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A8539-FFCE-8B6D-F81E-5B7061F586B0}"/>
              </a:ext>
            </a:extLst>
          </p:cNvPr>
          <p:cNvSpPr>
            <a:spLocks noGrp="1"/>
          </p:cNvSpPr>
          <p:nvPr>
            <p:ph type="title"/>
          </p:nvPr>
        </p:nvSpPr>
        <p:spPr/>
        <p:txBody>
          <a:bodyPr/>
          <a:lstStyle/>
          <a:p>
            <a:r>
              <a:rPr lang="en-US" dirty="0"/>
              <a:t>Projection symbols</a:t>
            </a:r>
          </a:p>
        </p:txBody>
      </p:sp>
      <p:pic>
        <p:nvPicPr>
          <p:cNvPr id="7" name="Picture 6">
            <a:extLst>
              <a:ext uri="{FF2B5EF4-FFF2-40B4-BE49-F238E27FC236}">
                <a16:creationId xmlns:a16="http://schemas.microsoft.com/office/drawing/2014/main" id="{F37A3410-EC1D-9800-D4ED-3D6906F4C797}"/>
              </a:ext>
            </a:extLst>
          </p:cNvPr>
          <p:cNvPicPr>
            <a:picLocks noChangeAspect="1"/>
          </p:cNvPicPr>
          <p:nvPr/>
        </p:nvPicPr>
        <p:blipFill>
          <a:blip r:embed="rId2"/>
          <a:stretch>
            <a:fillRect/>
          </a:stretch>
        </p:blipFill>
        <p:spPr>
          <a:xfrm>
            <a:off x="677334" y="3077309"/>
            <a:ext cx="8772002" cy="3406656"/>
          </a:xfrm>
          <a:prstGeom prst="rect">
            <a:avLst/>
          </a:prstGeom>
        </p:spPr>
      </p:pic>
      <p:sp>
        <p:nvSpPr>
          <p:cNvPr id="3" name="TextBox 2">
            <a:extLst>
              <a:ext uri="{FF2B5EF4-FFF2-40B4-BE49-F238E27FC236}">
                <a16:creationId xmlns:a16="http://schemas.microsoft.com/office/drawing/2014/main" id="{5CC482C7-A60E-4C17-7BD5-B00E9BFBED46}"/>
              </a:ext>
            </a:extLst>
          </p:cNvPr>
          <p:cNvSpPr txBox="1"/>
          <p:nvPr/>
        </p:nvSpPr>
        <p:spPr>
          <a:xfrm>
            <a:off x="677334" y="1547446"/>
            <a:ext cx="8596668" cy="1323439"/>
          </a:xfrm>
          <a:prstGeom prst="rect">
            <a:avLst/>
          </a:prstGeom>
          <a:noFill/>
        </p:spPr>
        <p:txBody>
          <a:bodyPr wrap="square" rtlCol="0">
            <a:spAutoFit/>
          </a:bodyPr>
          <a:lstStyle/>
          <a:p>
            <a:r>
              <a:rPr lang="en-US" sz="2000" dirty="0"/>
              <a:t>It is good practice to indicate the method of projection used in your drawings. This enables the other engineers or the technician producing the part to easily distinguish the plan from the front drawings. This are the symbols used to represent the methods of projection</a:t>
            </a:r>
          </a:p>
        </p:txBody>
      </p:sp>
    </p:spTree>
    <p:extLst>
      <p:ext uri="{BB962C8B-B14F-4D97-AF65-F5344CB8AC3E}">
        <p14:creationId xmlns:p14="http://schemas.microsoft.com/office/powerpoint/2010/main" val="56789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B251-6389-14A8-34E7-68680514D752}"/>
              </a:ext>
            </a:extLst>
          </p:cNvPr>
          <p:cNvSpPr>
            <a:spLocks noGrp="1"/>
          </p:cNvSpPr>
          <p:nvPr>
            <p:ph type="title"/>
          </p:nvPr>
        </p:nvSpPr>
        <p:spPr>
          <a:xfrm>
            <a:off x="83693" y="528507"/>
            <a:ext cx="10629574" cy="1320800"/>
          </a:xfrm>
        </p:spPr>
        <p:txBody>
          <a:bodyPr>
            <a:normAutofit/>
          </a:bodyPr>
          <a:lstStyle/>
          <a:p>
            <a:r>
              <a:rPr lang="en-US" sz="3200" dirty="0"/>
              <a:t>Derivation of the symbols(3</a:t>
            </a:r>
            <a:r>
              <a:rPr lang="en-US" sz="3200" baseline="30000" dirty="0"/>
              <a:t>rd</a:t>
            </a:r>
            <a:r>
              <a:rPr lang="en-US" sz="3200" dirty="0"/>
              <a:t> angle projection)</a:t>
            </a:r>
          </a:p>
        </p:txBody>
      </p:sp>
      <p:sp>
        <p:nvSpPr>
          <p:cNvPr id="3" name="Content Placeholder 2">
            <a:extLst>
              <a:ext uri="{FF2B5EF4-FFF2-40B4-BE49-F238E27FC236}">
                <a16:creationId xmlns:a16="http://schemas.microsoft.com/office/drawing/2014/main" id="{711401E5-B520-ACB9-986C-2E924B3CCFD2}"/>
              </a:ext>
            </a:extLst>
          </p:cNvPr>
          <p:cNvSpPr>
            <a:spLocks noGrp="1"/>
          </p:cNvSpPr>
          <p:nvPr>
            <p:ph idx="1"/>
          </p:nvPr>
        </p:nvSpPr>
        <p:spPr>
          <a:xfrm>
            <a:off x="677334" y="1488613"/>
            <a:ext cx="8596668" cy="3880773"/>
          </a:xfrm>
        </p:spPr>
        <p:txBody>
          <a:bodyPr>
            <a:normAutofit/>
          </a:bodyPr>
          <a:lstStyle/>
          <a:p>
            <a:r>
              <a:rPr lang="en-US" sz="2400" dirty="0"/>
              <a:t>The symbols are obtained from the views of a conical frustrum</a:t>
            </a:r>
          </a:p>
        </p:txBody>
      </p:sp>
      <p:pic>
        <p:nvPicPr>
          <p:cNvPr id="5" name="Picture 4">
            <a:extLst>
              <a:ext uri="{FF2B5EF4-FFF2-40B4-BE49-F238E27FC236}">
                <a16:creationId xmlns:a16="http://schemas.microsoft.com/office/drawing/2014/main" id="{8FEC7954-2DC6-91E6-0094-935749BA16F6}"/>
              </a:ext>
            </a:extLst>
          </p:cNvPr>
          <p:cNvPicPr>
            <a:picLocks noChangeAspect="1"/>
          </p:cNvPicPr>
          <p:nvPr/>
        </p:nvPicPr>
        <p:blipFill>
          <a:blip r:embed="rId2"/>
          <a:srcRect l="42260" t="24859" r="29615" b="11889"/>
          <a:stretch/>
        </p:blipFill>
        <p:spPr>
          <a:xfrm>
            <a:off x="675284" y="2761717"/>
            <a:ext cx="2647575" cy="3347615"/>
          </a:xfrm>
          <a:prstGeom prst="rect">
            <a:avLst/>
          </a:prstGeom>
        </p:spPr>
      </p:pic>
      <p:pic>
        <p:nvPicPr>
          <p:cNvPr id="7" name="Picture 6">
            <a:extLst>
              <a:ext uri="{FF2B5EF4-FFF2-40B4-BE49-F238E27FC236}">
                <a16:creationId xmlns:a16="http://schemas.microsoft.com/office/drawing/2014/main" id="{5E11378A-CB06-DC61-F426-F370755BE9D7}"/>
              </a:ext>
            </a:extLst>
          </p:cNvPr>
          <p:cNvPicPr>
            <a:picLocks noChangeAspect="1"/>
          </p:cNvPicPr>
          <p:nvPr/>
        </p:nvPicPr>
        <p:blipFill>
          <a:blip r:embed="rId3"/>
          <a:srcRect l="47308" t="36660" r="33366" b="27938"/>
          <a:stretch/>
        </p:blipFill>
        <p:spPr>
          <a:xfrm>
            <a:off x="5475339" y="2255844"/>
            <a:ext cx="1733984" cy="1785745"/>
          </a:xfrm>
          <a:prstGeom prst="rect">
            <a:avLst/>
          </a:prstGeom>
        </p:spPr>
      </p:pic>
      <p:pic>
        <p:nvPicPr>
          <p:cNvPr id="9" name="Picture 8">
            <a:extLst>
              <a:ext uri="{FF2B5EF4-FFF2-40B4-BE49-F238E27FC236}">
                <a16:creationId xmlns:a16="http://schemas.microsoft.com/office/drawing/2014/main" id="{63934C51-D4C1-1B03-E6CF-B91477C15433}"/>
              </a:ext>
            </a:extLst>
          </p:cNvPr>
          <p:cNvPicPr>
            <a:picLocks noChangeAspect="1"/>
          </p:cNvPicPr>
          <p:nvPr/>
        </p:nvPicPr>
        <p:blipFill>
          <a:blip r:embed="rId4"/>
          <a:srcRect l="47596" t="34351" r="34375" b="26001"/>
          <a:stretch/>
        </p:blipFill>
        <p:spPr>
          <a:xfrm rot="16200000">
            <a:off x="7687237" y="2044758"/>
            <a:ext cx="1785745" cy="2207916"/>
          </a:xfrm>
          <a:prstGeom prst="rect">
            <a:avLst/>
          </a:prstGeom>
        </p:spPr>
      </p:pic>
      <p:pic>
        <p:nvPicPr>
          <p:cNvPr id="10" name="Picture 9">
            <a:extLst>
              <a:ext uri="{FF2B5EF4-FFF2-40B4-BE49-F238E27FC236}">
                <a16:creationId xmlns:a16="http://schemas.microsoft.com/office/drawing/2014/main" id="{76187AF1-26C1-9892-B186-F291EC47C79F}"/>
              </a:ext>
            </a:extLst>
          </p:cNvPr>
          <p:cNvPicPr>
            <a:picLocks noChangeAspect="1"/>
          </p:cNvPicPr>
          <p:nvPr/>
        </p:nvPicPr>
        <p:blipFill>
          <a:blip r:embed="rId3"/>
          <a:srcRect l="47308" t="36660" r="33366" b="27938"/>
          <a:stretch/>
        </p:blipFill>
        <p:spPr>
          <a:xfrm>
            <a:off x="5398480" y="4779144"/>
            <a:ext cx="1810843" cy="1864899"/>
          </a:xfrm>
          <a:prstGeom prst="rect">
            <a:avLst/>
          </a:prstGeom>
        </p:spPr>
      </p:pic>
      <p:pic>
        <p:nvPicPr>
          <p:cNvPr id="11" name="Picture 10">
            <a:extLst>
              <a:ext uri="{FF2B5EF4-FFF2-40B4-BE49-F238E27FC236}">
                <a16:creationId xmlns:a16="http://schemas.microsoft.com/office/drawing/2014/main" id="{E19CFBBC-975A-4708-CA48-6A3FC62CD42E}"/>
              </a:ext>
            </a:extLst>
          </p:cNvPr>
          <p:cNvPicPr>
            <a:picLocks noChangeAspect="1"/>
          </p:cNvPicPr>
          <p:nvPr/>
        </p:nvPicPr>
        <p:blipFill>
          <a:blip r:embed="rId4"/>
          <a:srcRect l="47596" t="34351" r="34375" b="26001"/>
          <a:stretch/>
        </p:blipFill>
        <p:spPr>
          <a:xfrm rot="5400000">
            <a:off x="7601485" y="4607635"/>
            <a:ext cx="1785745" cy="2207916"/>
          </a:xfrm>
          <a:prstGeom prst="rect">
            <a:avLst/>
          </a:prstGeom>
        </p:spPr>
      </p:pic>
      <p:sp>
        <p:nvSpPr>
          <p:cNvPr id="12" name="TextBox 11">
            <a:extLst>
              <a:ext uri="{FF2B5EF4-FFF2-40B4-BE49-F238E27FC236}">
                <a16:creationId xmlns:a16="http://schemas.microsoft.com/office/drawing/2014/main" id="{2F7DFEDC-0B7E-5E23-30DE-EF2099492D0D}"/>
              </a:ext>
            </a:extLst>
          </p:cNvPr>
          <p:cNvSpPr txBox="1"/>
          <p:nvPr/>
        </p:nvSpPr>
        <p:spPr>
          <a:xfrm>
            <a:off x="7209323" y="4154972"/>
            <a:ext cx="1271807" cy="369332"/>
          </a:xfrm>
          <a:prstGeom prst="rect">
            <a:avLst/>
          </a:prstGeom>
          <a:noFill/>
        </p:spPr>
        <p:txBody>
          <a:bodyPr wrap="square" rtlCol="0">
            <a:spAutoFit/>
          </a:bodyPr>
          <a:lstStyle/>
          <a:p>
            <a:r>
              <a:rPr lang="en-US" dirty="0"/>
              <a:t>or</a:t>
            </a:r>
          </a:p>
        </p:txBody>
      </p:sp>
    </p:spTree>
    <p:extLst>
      <p:ext uri="{BB962C8B-B14F-4D97-AF65-F5344CB8AC3E}">
        <p14:creationId xmlns:p14="http://schemas.microsoft.com/office/powerpoint/2010/main" val="90609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5B383-6C12-FB8A-C1EF-1FD0F72531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08172E-6775-71AC-4BE2-B85B36768B03}"/>
              </a:ext>
            </a:extLst>
          </p:cNvPr>
          <p:cNvSpPr>
            <a:spLocks noGrp="1"/>
          </p:cNvSpPr>
          <p:nvPr>
            <p:ph type="title"/>
          </p:nvPr>
        </p:nvSpPr>
        <p:spPr>
          <a:xfrm>
            <a:off x="677333" y="609600"/>
            <a:ext cx="9170051" cy="1320800"/>
          </a:xfrm>
        </p:spPr>
        <p:txBody>
          <a:bodyPr>
            <a:normAutofit/>
          </a:bodyPr>
          <a:lstStyle/>
          <a:p>
            <a:r>
              <a:rPr lang="en-US" sz="3200" dirty="0"/>
              <a:t>Derivation of the symbols(1</a:t>
            </a:r>
            <a:r>
              <a:rPr lang="en-US" sz="3200" baseline="30000" dirty="0"/>
              <a:t>st</a:t>
            </a:r>
            <a:r>
              <a:rPr lang="en-US" sz="3200" dirty="0"/>
              <a:t> angle projection)</a:t>
            </a:r>
          </a:p>
        </p:txBody>
      </p:sp>
      <p:sp>
        <p:nvSpPr>
          <p:cNvPr id="3" name="Content Placeholder 2">
            <a:extLst>
              <a:ext uri="{FF2B5EF4-FFF2-40B4-BE49-F238E27FC236}">
                <a16:creationId xmlns:a16="http://schemas.microsoft.com/office/drawing/2014/main" id="{6C5155D8-7580-1599-3150-95A70E76064A}"/>
              </a:ext>
            </a:extLst>
          </p:cNvPr>
          <p:cNvSpPr>
            <a:spLocks noGrp="1"/>
          </p:cNvSpPr>
          <p:nvPr>
            <p:ph idx="1"/>
          </p:nvPr>
        </p:nvSpPr>
        <p:spPr>
          <a:xfrm>
            <a:off x="677334" y="1409429"/>
            <a:ext cx="8596668" cy="3880773"/>
          </a:xfrm>
        </p:spPr>
        <p:txBody>
          <a:bodyPr>
            <a:normAutofit/>
          </a:bodyPr>
          <a:lstStyle/>
          <a:p>
            <a:r>
              <a:rPr lang="en-US" sz="2400" dirty="0"/>
              <a:t>The symbols are obtained from the views of a conical frustrum</a:t>
            </a:r>
          </a:p>
        </p:txBody>
      </p:sp>
      <p:pic>
        <p:nvPicPr>
          <p:cNvPr id="5" name="Picture 4">
            <a:extLst>
              <a:ext uri="{FF2B5EF4-FFF2-40B4-BE49-F238E27FC236}">
                <a16:creationId xmlns:a16="http://schemas.microsoft.com/office/drawing/2014/main" id="{C4EA46E0-E264-69D3-56D4-7D4A6C42FAEC}"/>
              </a:ext>
            </a:extLst>
          </p:cNvPr>
          <p:cNvPicPr>
            <a:picLocks noChangeAspect="1"/>
          </p:cNvPicPr>
          <p:nvPr/>
        </p:nvPicPr>
        <p:blipFill>
          <a:blip r:embed="rId2"/>
          <a:srcRect l="42260" t="24859" r="29615" b="11889"/>
          <a:stretch/>
        </p:blipFill>
        <p:spPr>
          <a:xfrm>
            <a:off x="644921" y="2871179"/>
            <a:ext cx="2647575" cy="3347615"/>
          </a:xfrm>
          <a:prstGeom prst="rect">
            <a:avLst/>
          </a:prstGeom>
        </p:spPr>
      </p:pic>
      <p:pic>
        <p:nvPicPr>
          <p:cNvPr id="10" name="Picture 9">
            <a:extLst>
              <a:ext uri="{FF2B5EF4-FFF2-40B4-BE49-F238E27FC236}">
                <a16:creationId xmlns:a16="http://schemas.microsoft.com/office/drawing/2014/main" id="{E22211EE-AD13-04D6-6ED5-CCCB4F3D3556}"/>
              </a:ext>
            </a:extLst>
          </p:cNvPr>
          <p:cNvPicPr>
            <a:picLocks noChangeAspect="1"/>
          </p:cNvPicPr>
          <p:nvPr/>
        </p:nvPicPr>
        <p:blipFill>
          <a:blip r:embed="rId3"/>
          <a:srcRect l="47308" t="36660" r="33366" b="27938"/>
          <a:stretch/>
        </p:blipFill>
        <p:spPr>
          <a:xfrm>
            <a:off x="7296523" y="2430293"/>
            <a:ext cx="1810843" cy="1864899"/>
          </a:xfrm>
          <a:prstGeom prst="rect">
            <a:avLst/>
          </a:prstGeom>
        </p:spPr>
      </p:pic>
      <p:pic>
        <p:nvPicPr>
          <p:cNvPr id="11" name="Picture 10">
            <a:extLst>
              <a:ext uri="{FF2B5EF4-FFF2-40B4-BE49-F238E27FC236}">
                <a16:creationId xmlns:a16="http://schemas.microsoft.com/office/drawing/2014/main" id="{5C07FFB8-B7FB-91B2-E52E-2201A61498F3}"/>
              </a:ext>
            </a:extLst>
          </p:cNvPr>
          <p:cNvPicPr>
            <a:picLocks noChangeAspect="1"/>
          </p:cNvPicPr>
          <p:nvPr/>
        </p:nvPicPr>
        <p:blipFill>
          <a:blip r:embed="rId4"/>
          <a:srcRect l="47596" t="34351" r="34375" b="26001"/>
          <a:stretch/>
        </p:blipFill>
        <p:spPr>
          <a:xfrm rot="16200000">
            <a:off x="5133057" y="2258785"/>
            <a:ext cx="1785745" cy="2207916"/>
          </a:xfrm>
          <a:prstGeom prst="rect">
            <a:avLst/>
          </a:prstGeom>
        </p:spPr>
      </p:pic>
      <p:sp>
        <p:nvSpPr>
          <p:cNvPr id="4" name="TextBox 3">
            <a:extLst>
              <a:ext uri="{FF2B5EF4-FFF2-40B4-BE49-F238E27FC236}">
                <a16:creationId xmlns:a16="http://schemas.microsoft.com/office/drawing/2014/main" id="{6D3F26BF-E511-111F-7974-E9B3120CCEB0}"/>
              </a:ext>
            </a:extLst>
          </p:cNvPr>
          <p:cNvSpPr txBox="1"/>
          <p:nvPr/>
        </p:nvSpPr>
        <p:spPr>
          <a:xfrm>
            <a:off x="6531091" y="4360321"/>
            <a:ext cx="1079054" cy="369332"/>
          </a:xfrm>
          <a:prstGeom prst="rect">
            <a:avLst/>
          </a:prstGeom>
          <a:noFill/>
        </p:spPr>
        <p:txBody>
          <a:bodyPr wrap="square" rtlCol="0">
            <a:spAutoFit/>
          </a:bodyPr>
          <a:lstStyle/>
          <a:p>
            <a:r>
              <a:rPr lang="en-US" dirty="0"/>
              <a:t>or</a:t>
            </a:r>
          </a:p>
        </p:txBody>
      </p:sp>
      <p:pic>
        <p:nvPicPr>
          <p:cNvPr id="6" name="Picture 5">
            <a:extLst>
              <a:ext uri="{FF2B5EF4-FFF2-40B4-BE49-F238E27FC236}">
                <a16:creationId xmlns:a16="http://schemas.microsoft.com/office/drawing/2014/main" id="{B3E5AE43-9EA9-4C2D-4E99-A739BA5EFC90}"/>
              </a:ext>
            </a:extLst>
          </p:cNvPr>
          <p:cNvPicPr>
            <a:picLocks noChangeAspect="1"/>
          </p:cNvPicPr>
          <p:nvPr/>
        </p:nvPicPr>
        <p:blipFill>
          <a:blip r:embed="rId4"/>
          <a:srcRect l="47596" t="34351" r="34375" b="26001"/>
          <a:stretch/>
        </p:blipFill>
        <p:spPr>
          <a:xfrm rot="5400000">
            <a:off x="5009820" y="4518568"/>
            <a:ext cx="1785745" cy="2207916"/>
          </a:xfrm>
          <a:prstGeom prst="rect">
            <a:avLst/>
          </a:prstGeom>
        </p:spPr>
      </p:pic>
      <p:pic>
        <p:nvPicPr>
          <p:cNvPr id="8" name="Picture 7">
            <a:extLst>
              <a:ext uri="{FF2B5EF4-FFF2-40B4-BE49-F238E27FC236}">
                <a16:creationId xmlns:a16="http://schemas.microsoft.com/office/drawing/2014/main" id="{16382294-6F81-D5C4-2985-D2996C356F02}"/>
              </a:ext>
            </a:extLst>
          </p:cNvPr>
          <p:cNvPicPr>
            <a:picLocks noChangeAspect="1"/>
          </p:cNvPicPr>
          <p:nvPr/>
        </p:nvPicPr>
        <p:blipFill>
          <a:blip r:embed="rId3"/>
          <a:srcRect l="47308" t="36660" r="33366" b="27938"/>
          <a:stretch/>
        </p:blipFill>
        <p:spPr>
          <a:xfrm>
            <a:off x="7305540" y="4690076"/>
            <a:ext cx="1810843" cy="1864899"/>
          </a:xfrm>
          <a:prstGeom prst="rect">
            <a:avLst/>
          </a:prstGeom>
        </p:spPr>
      </p:pic>
    </p:spTree>
    <p:extLst>
      <p:ext uri="{BB962C8B-B14F-4D97-AF65-F5344CB8AC3E}">
        <p14:creationId xmlns:p14="http://schemas.microsoft.com/office/powerpoint/2010/main" val="1656117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DCBE8-98DF-0E14-4C18-DEB56B62F8C0}"/>
              </a:ext>
            </a:extLst>
          </p:cNvPr>
          <p:cNvSpPr>
            <a:spLocks noGrp="1"/>
          </p:cNvSpPr>
          <p:nvPr>
            <p:ph type="title"/>
          </p:nvPr>
        </p:nvSpPr>
        <p:spPr/>
        <p:txBody>
          <a:bodyPr/>
          <a:lstStyle/>
          <a:p>
            <a:r>
              <a:rPr lang="en-US" dirty="0"/>
              <a:t>Hidden line in orthographic projection</a:t>
            </a:r>
          </a:p>
        </p:txBody>
      </p:sp>
      <p:sp>
        <p:nvSpPr>
          <p:cNvPr id="3" name="Content Placeholder 2">
            <a:extLst>
              <a:ext uri="{FF2B5EF4-FFF2-40B4-BE49-F238E27FC236}">
                <a16:creationId xmlns:a16="http://schemas.microsoft.com/office/drawing/2014/main" id="{A6167762-8A8C-0DF2-107E-E97B02DD88E4}"/>
              </a:ext>
            </a:extLst>
          </p:cNvPr>
          <p:cNvSpPr>
            <a:spLocks noGrp="1"/>
          </p:cNvSpPr>
          <p:nvPr>
            <p:ph idx="1"/>
          </p:nvPr>
        </p:nvSpPr>
        <p:spPr>
          <a:xfrm>
            <a:off x="677334" y="1459523"/>
            <a:ext cx="9082128" cy="4581839"/>
          </a:xfrm>
        </p:spPr>
        <p:txBody>
          <a:bodyPr>
            <a:noAutofit/>
          </a:bodyPr>
          <a:lstStyle/>
          <a:p>
            <a:r>
              <a:rPr lang="en-US" sz="3200" dirty="0"/>
              <a:t>The other advantage of orthographic projection over the pictorial drawing methods is that hidden details can be conveyed accurately and clearly.</a:t>
            </a:r>
          </a:p>
          <a:p>
            <a:r>
              <a:rPr lang="en-US" sz="3200" dirty="0"/>
              <a:t>Hidden details are represented by short dashes that should be approximately equal</a:t>
            </a:r>
          </a:p>
          <a:p>
            <a:r>
              <a:rPr lang="en-US" sz="4400" dirty="0"/>
              <a:t>-------------------------------------</a:t>
            </a:r>
          </a:p>
        </p:txBody>
      </p:sp>
    </p:spTree>
    <p:extLst>
      <p:ext uri="{BB962C8B-B14F-4D97-AF65-F5344CB8AC3E}">
        <p14:creationId xmlns:p14="http://schemas.microsoft.com/office/powerpoint/2010/main" val="4071600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C05EC-4557-E62C-206C-0F3AA6554B9D}"/>
              </a:ext>
            </a:extLst>
          </p:cNvPr>
          <p:cNvSpPr>
            <a:spLocks noGrp="1"/>
          </p:cNvSpPr>
          <p:nvPr>
            <p:ph type="title"/>
          </p:nvPr>
        </p:nvSpPr>
        <p:spPr/>
        <p:txBody>
          <a:bodyPr/>
          <a:lstStyle/>
          <a:p>
            <a:r>
              <a:rPr lang="en-US" dirty="0"/>
              <a:t>Hidden details notes</a:t>
            </a:r>
          </a:p>
        </p:txBody>
      </p:sp>
      <p:sp>
        <p:nvSpPr>
          <p:cNvPr id="3" name="Content Placeholder 2">
            <a:extLst>
              <a:ext uri="{FF2B5EF4-FFF2-40B4-BE49-F238E27FC236}">
                <a16:creationId xmlns:a16="http://schemas.microsoft.com/office/drawing/2014/main" id="{4AD4E5F1-208B-39A4-12F2-A6D989D1AC9D}"/>
              </a:ext>
            </a:extLst>
          </p:cNvPr>
          <p:cNvSpPr>
            <a:spLocks noGrp="1"/>
          </p:cNvSpPr>
          <p:nvPr>
            <p:ph idx="1"/>
          </p:nvPr>
        </p:nvSpPr>
        <p:spPr>
          <a:xfrm>
            <a:off x="677334" y="1477108"/>
            <a:ext cx="9486574" cy="4976445"/>
          </a:xfrm>
        </p:spPr>
        <p:txBody>
          <a:bodyPr>
            <a:normAutofit/>
          </a:bodyPr>
          <a:lstStyle/>
          <a:p>
            <a:r>
              <a:rPr lang="en-US" sz="2200" dirty="0">
                <a:solidFill>
                  <a:schemeClr val="tx1"/>
                </a:solidFill>
              </a:rPr>
              <a:t>Hidden</a:t>
            </a:r>
            <a:r>
              <a:rPr lang="en-US" sz="2000" dirty="0">
                <a:solidFill>
                  <a:schemeClr val="tx1"/>
                </a:solidFill>
              </a:rPr>
              <a:t> lines are used in engineering drawings to represent features that cannot be seen in a particular view but are necessary to fully define the part or assembly. These features are typically inside the object or obscured by other surfaces</a:t>
            </a:r>
          </a:p>
          <a:p>
            <a:r>
              <a:rPr lang="en-US" sz="2000" dirty="0">
                <a:solidFill>
                  <a:schemeClr val="tx1"/>
                </a:solidFill>
              </a:rPr>
              <a:t>Although hidden lines are sometimes necessary to add clarity and reduce the number of views required on a drawing, they should be omitted whenever they don’t add needed information to the drawing. The presence of too many extra hidden lines make drawings harder to interpret or read. Hidden lines are not required on assembly drawings, and they should be omitted from auxiliary views whenever possible.</a:t>
            </a:r>
          </a:p>
          <a:p>
            <a:r>
              <a:rPr lang="en-US" sz="2000" dirty="0">
                <a:solidFill>
                  <a:schemeClr val="tx1"/>
                </a:solidFill>
              </a:rPr>
              <a:t>Hence the need for sectional views(will be discussed in detail in working or assembly drawings)</a:t>
            </a:r>
          </a:p>
          <a:p>
            <a:r>
              <a:rPr lang="en-US" sz="2000" dirty="0">
                <a:solidFill>
                  <a:schemeClr val="tx1"/>
                </a:solidFill>
              </a:rPr>
              <a:t>Generally hidden lines can be omitted when they are not required for clarity. A note can be included to indicate that hidden lines are omitted.</a:t>
            </a:r>
          </a:p>
        </p:txBody>
      </p:sp>
    </p:spTree>
    <p:extLst>
      <p:ext uri="{BB962C8B-B14F-4D97-AF65-F5344CB8AC3E}">
        <p14:creationId xmlns:p14="http://schemas.microsoft.com/office/powerpoint/2010/main" val="1326596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A7D7AF-D16F-5F06-AEEA-400A641ACE0E}"/>
              </a:ext>
            </a:extLst>
          </p:cNvPr>
          <p:cNvPicPr>
            <a:picLocks noGrp="1" noChangeAspect="1"/>
          </p:cNvPicPr>
          <p:nvPr>
            <p:ph idx="1"/>
          </p:nvPr>
        </p:nvPicPr>
        <p:blipFill>
          <a:blip r:embed="rId2"/>
          <a:stretch>
            <a:fillRect/>
          </a:stretch>
        </p:blipFill>
        <p:spPr>
          <a:xfrm>
            <a:off x="413565" y="0"/>
            <a:ext cx="6559062" cy="6660752"/>
          </a:xfrm>
        </p:spPr>
      </p:pic>
      <p:sp>
        <p:nvSpPr>
          <p:cNvPr id="6" name="TextBox 5">
            <a:extLst>
              <a:ext uri="{FF2B5EF4-FFF2-40B4-BE49-F238E27FC236}">
                <a16:creationId xmlns:a16="http://schemas.microsoft.com/office/drawing/2014/main" id="{7074D2C0-B5BB-F061-AA3A-3B4D603460CE}"/>
              </a:ext>
            </a:extLst>
          </p:cNvPr>
          <p:cNvSpPr txBox="1"/>
          <p:nvPr/>
        </p:nvSpPr>
        <p:spPr>
          <a:xfrm>
            <a:off x="7121770" y="580291"/>
            <a:ext cx="3552092" cy="2062103"/>
          </a:xfrm>
          <a:prstGeom prst="rect">
            <a:avLst/>
          </a:prstGeom>
          <a:noFill/>
        </p:spPr>
        <p:txBody>
          <a:bodyPr wrap="square" rtlCol="0">
            <a:spAutoFit/>
          </a:bodyPr>
          <a:lstStyle/>
          <a:p>
            <a:r>
              <a:rPr lang="en-US" sz="3200" dirty="0"/>
              <a:t>Important lines used in orthographic projection</a:t>
            </a:r>
          </a:p>
        </p:txBody>
      </p:sp>
    </p:spTree>
    <p:extLst>
      <p:ext uri="{BB962C8B-B14F-4D97-AF65-F5344CB8AC3E}">
        <p14:creationId xmlns:p14="http://schemas.microsoft.com/office/powerpoint/2010/main" val="191570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64F19-5641-A7D6-3D85-3A3B398460C5}"/>
              </a:ext>
            </a:extLst>
          </p:cNvPr>
          <p:cNvSpPr>
            <a:spLocks noGrp="1"/>
          </p:cNvSpPr>
          <p:nvPr>
            <p:ph type="title"/>
          </p:nvPr>
        </p:nvSpPr>
        <p:spPr/>
        <p:txBody>
          <a:bodyPr/>
          <a:lstStyle/>
          <a:p>
            <a:r>
              <a:rPr lang="en-US" dirty="0"/>
              <a:t>Orthographic projection</a:t>
            </a:r>
          </a:p>
        </p:txBody>
      </p:sp>
      <p:sp>
        <p:nvSpPr>
          <p:cNvPr id="3" name="Content Placeholder 2">
            <a:extLst>
              <a:ext uri="{FF2B5EF4-FFF2-40B4-BE49-F238E27FC236}">
                <a16:creationId xmlns:a16="http://schemas.microsoft.com/office/drawing/2014/main" id="{DC27E862-8C52-0DB0-F4F5-A35ABDDEC954}"/>
              </a:ext>
            </a:extLst>
          </p:cNvPr>
          <p:cNvSpPr>
            <a:spLocks noGrp="1"/>
          </p:cNvSpPr>
          <p:nvPr>
            <p:ph idx="1"/>
          </p:nvPr>
        </p:nvSpPr>
        <p:spPr>
          <a:xfrm>
            <a:off x="677334" y="1582057"/>
            <a:ext cx="8596668" cy="4876800"/>
          </a:xfrm>
        </p:spPr>
        <p:txBody>
          <a:bodyPr>
            <a:normAutofit/>
          </a:bodyPr>
          <a:lstStyle/>
          <a:p>
            <a:r>
              <a:rPr lang="en-US" sz="3600" dirty="0"/>
              <a:t>Orthographic projection is  a method of representing three dimensional objects usually by three two-dimensional drawings in which each parallel line is drawn parallel to the plane of view</a:t>
            </a:r>
          </a:p>
          <a:p>
            <a:pPr marL="0" indent="0">
              <a:buNone/>
            </a:pPr>
            <a:endParaRPr lang="en-US" sz="2000" baseline="30000" dirty="0"/>
          </a:p>
        </p:txBody>
      </p:sp>
    </p:spTree>
    <p:extLst>
      <p:ext uri="{BB962C8B-B14F-4D97-AF65-F5344CB8AC3E}">
        <p14:creationId xmlns:p14="http://schemas.microsoft.com/office/powerpoint/2010/main" val="3652643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E116-D05C-874B-72FE-1E04ED1F7215}"/>
              </a:ext>
            </a:extLst>
          </p:cNvPr>
          <p:cNvSpPr>
            <a:spLocks noGrp="1"/>
          </p:cNvSpPr>
          <p:nvPr>
            <p:ph type="title"/>
          </p:nvPr>
        </p:nvSpPr>
        <p:spPr/>
        <p:txBody>
          <a:bodyPr/>
          <a:lstStyle/>
          <a:p>
            <a:r>
              <a:rPr lang="en-US" dirty="0"/>
              <a:t>Orthographic projection</a:t>
            </a:r>
          </a:p>
        </p:txBody>
      </p:sp>
      <p:sp>
        <p:nvSpPr>
          <p:cNvPr id="3" name="Content Placeholder 2">
            <a:extLst>
              <a:ext uri="{FF2B5EF4-FFF2-40B4-BE49-F238E27FC236}">
                <a16:creationId xmlns:a16="http://schemas.microsoft.com/office/drawing/2014/main" id="{DF4D3959-5033-5EAB-27A6-3C5921DFDA7D}"/>
              </a:ext>
            </a:extLst>
          </p:cNvPr>
          <p:cNvSpPr>
            <a:spLocks noGrp="1"/>
          </p:cNvSpPr>
          <p:nvPr>
            <p:ph idx="1"/>
          </p:nvPr>
        </p:nvSpPr>
        <p:spPr>
          <a:xfrm>
            <a:off x="677334" y="2160589"/>
            <a:ext cx="2850264" cy="2323488"/>
          </a:xfrm>
        </p:spPr>
        <p:txBody>
          <a:bodyPr>
            <a:normAutofit fontScale="92500"/>
          </a:bodyPr>
          <a:lstStyle/>
          <a:p>
            <a:r>
              <a:rPr lang="en-US" sz="2400" dirty="0"/>
              <a:t>Consider the figure on the right</a:t>
            </a:r>
          </a:p>
          <a:p>
            <a:r>
              <a:rPr lang="en-US" sz="2400" dirty="0"/>
              <a:t>What do you see if you are directly at the positions 1,2,3,4 and 5</a:t>
            </a:r>
          </a:p>
        </p:txBody>
      </p:sp>
      <p:pic>
        <p:nvPicPr>
          <p:cNvPr id="5" name="Picture 4">
            <a:extLst>
              <a:ext uri="{FF2B5EF4-FFF2-40B4-BE49-F238E27FC236}">
                <a16:creationId xmlns:a16="http://schemas.microsoft.com/office/drawing/2014/main" id="{5A518DF3-9C26-AE7D-A257-0D90625D8C46}"/>
              </a:ext>
            </a:extLst>
          </p:cNvPr>
          <p:cNvPicPr>
            <a:picLocks noChangeAspect="1"/>
          </p:cNvPicPr>
          <p:nvPr/>
        </p:nvPicPr>
        <p:blipFill>
          <a:blip r:embed="rId2"/>
          <a:srcRect l="30128" t="18968" r="23933" b="14333"/>
          <a:stretch/>
        </p:blipFill>
        <p:spPr>
          <a:xfrm>
            <a:off x="4039042" y="1473237"/>
            <a:ext cx="5600904" cy="4572000"/>
          </a:xfrm>
          <a:prstGeom prst="rect">
            <a:avLst/>
          </a:prstGeom>
        </p:spPr>
      </p:pic>
      <p:cxnSp>
        <p:nvCxnSpPr>
          <p:cNvPr id="7" name="Straight Arrow Connector 6">
            <a:extLst>
              <a:ext uri="{FF2B5EF4-FFF2-40B4-BE49-F238E27FC236}">
                <a16:creationId xmlns:a16="http://schemas.microsoft.com/office/drawing/2014/main" id="{DC4AEF9E-A44E-8C63-4E28-2F622C197D17}"/>
              </a:ext>
            </a:extLst>
          </p:cNvPr>
          <p:cNvCxnSpPr>
            <a:cxnSpLocks/>
          </p:cNvCxnSpPr>
          <p:nvPr/>
        </p:nvCxnSpPr>
        <p:spPr>
          <a:xfrm>
            <a:off x="6453770" y="1270000"/>
            <a:ext cx="0" cy="48375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9" name="Straight Arrow Connector 8">
            <a:extLst>
              <a:ext uri="{FF2B5EF4-FFF2-40B4-BE49-F238E27FC236}">
                <a16:creationId xmlns:a16="http://schemas.microsoft.com/office/drawing/2014/main" id="{5C60E9C9-A491-6D42-B38B-C7CE0A19E6C3}"/>
              </a:ext>
            </a:extLst>
          </p:cNvPr>
          <p:cNvCxnSpPr>
            <a:cxnSpLocks/>
          </p:cNvCxnSpPr>
          <p:nvPr/>
        </p:nvCxnSpPr>
        <p:spPr>
          <a:xfrm flipV="1">
            <a:off x="4222014" y="5272511"/>
            <a:ext cx="907075" cy="59936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a16="http://schemas.microsoft.com/office/drawing/2014/main" id="{43AFD44B-04BB-0048-BB1B-28FA522DF2DC}"/>
              </a:ext>
            </a:extLst>
          </p:cNvPr>
          <p:cNvCxnSpPr>
            <a:cxnSpLocks/>
          </p:cNvCxnSpPr>
          <p:nvPr/>
        </p:nvCxnSpPr>
        <p:spPr>
          <a:xfrm flipH="1" flipV="1">
            <a:off x="8618986" y="5702385"/>
            <a:ext cx="509516" cy="33897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1" name="Straight Arrow Connector 10">
            <a:extLst>
              <a:ext uri="{FF2B5EF4-FFF2-40B4-BE49-F238E27FC236}">
                <a16:creationId xmlns:a16="http://schemas.microsoft.com/office/drawing/2014/main" id="{08FF0C47-1D9C-8683-A0BD-1799FAC917E0}"/>
              </a:ext>
            </a:extLst>
          </p:cNvPr>
          <p:cNvCxnSpPr>
            <a:cxnSpLocks/>
          </p:cNvCxnSpPr>
          <p:nvPr/>
        </p:nvCxnSpPr>
        <p:spPr>
          <a:xfrm flipH="1">
            <a:off x="8100023" y="2008189"/>
            <a:ext cx="769962" cy="62949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EB15A4AA-3207-C32C-59E1-EAFE6EDAC6AE}"/>
              </a:ext>
            </a:extLst>
          </p:cNvPr>
          <p:cNvCxnSpPr>
            <a:cxnSpLocks/>
          </p:cNvCxnSpPr>
          <p:nvPr/>
        </p:nvCxnSpPr>
        <p:spPr>
          <a:xfrm>
            <a:off x="4335898" y="2008189"/>
            <a:ext cx="1059475" cy="73470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1" name="TextBox 20">
            <a:extLst>
              <a:ext uri="{FF2B5EF4-FFF2-40B4-BE49-F238E27FC236}">
                <a16:creationId xmlns:a16="http://schemas.microsoft.com/office/drawing/2014/main" id="{7E1C1830-5A0B-5A86-5797-489B348E9900}"/>
              </a:ext>
            </a:extLst>
          </p:cNvPr>
          <p:cNvSpPr txBox="1"/>
          <p:nvPr/>
        </p:nvSpPr>
        <p:spPr>
          <a:xfrm>
            <a:off x="6351757" y="923007"/>
            <a:ext cx="661256" cy="369332"/>
          </a:xfrm>
          <a:prstGeom prst="rect">
            <a:avLst/>
          </a:prstGeom>
          <a:noFill/>
        </p:spPr>
        <p:txBody>
          <a:bodyPr wrap="square" rtlCol="0">
            <a:spAutoFit/>
          </a:bodyPr>
          <a:lstStyle/>
          <a:p>
            <a:r>
              <a:rPr lang="en-US" dirty="0"/>
              <a:t>1</a:t>
            </a:r>
          </a:p>
        </p:txBody>
      </p:sp>
      <p:sp>
        <p:nvSpPr>
          <p:cNvPr id="22" name="TextBox 21">
            <a:extLst>
              <a:ext uri="{FF2B5EF4-FFF2-40B4-BE49-F238E27FC236}">
                <a16:creationId xmlns:a16="http://schemas.microsoft.com/office/drawing/2014/main" id="{3B69CB0A-0731-8DA7-ED47-9C3EDD1EF058}"/>
              </a:ext>
            </a:extLst>
          </p:cNvPr>
          <p:cNvSpPr txBox="1"/>
          <p:nvPr/>
        </p:nvSpPr>
        <p:spPr>
          <a:xfrm>
            <a:off x="3998792" y="5482625"/>
            <a:ext cx="661256" cy="369332"/>
          </a:xfrm>
          <a:prstGeom prst="rect">
            <a:avLst/>
          </a:prstGeom>
          <a:noFill/>
        </p:spPr>
        <p:txBody>
          <a:bodyPr wrap="square" rtlCol="0">
            <a:spAutoFit/>
          </a:bodyPr>
          <a:lstStyle/>
          <a:p>
            <a:r>
              <a:rPr lang="en-US" dirty="0"/>
              <a:t>4</a:t>
            </a:r>
          </a:p>
        </p:txBody>
      </p:sp>
      <p:sp>
        <p:nvSpPr>
          <p:cNvPr id="23" name="TextBox 22">
            <a:extLst>
              <a:ext uri="{FF2B5EF4-FFF2-40B4-BE49-F238E27FC236}">
                <a16:creationId xmlns:a16="http://schemas.microsoft.com/office/drawing/2014/main" id="{DBF7D0C7-950D-CA66-EECE-BB6F075834F1}"/>
              </a:ext>
            </a:extLst>
          </p:cNvPr>
          <p:cNvSpPr txBox="1"/>
          <p:nvPr/>
        </p:nvSpPr>
        <p:spPr>
          <a:xfrm>
            <a:off x="4039042" y="1759102"/>
            <a:ext cx="661256" cy="369332"/>
          </a:xfrm>
          <a:prstGeom prst="rect">
            <a:avLst/>
          </a:prstGeom>
          <a:noFill/>
        </p:spPr>
        <p:txBody>
          <a:bodyPr wrap="square" rtlCol="0">
            <a:spAutoFit/>
          </a:bodyPr>
          <a:lstStyle/>
          <a:p>
            <a:r>
              <a:rPr lang="en-US" dirty="0"/>
              <a:t>5</a:t>
            </a:r>
          </a:p>
        </p:txBody>
      </p:sp>
      <p:sp>
        <p:nvSpPr>
          <p:cNvPr id="24" name="TextBox 23">
            <a:extLst>
              <a:ext uri="{FF2B5EF4-FFF2-40B4-BE49-F238E27FC236}">
                <a16:creationId xmlns:a16="http://schemas.microsoft.com/office/drawing/2014/main" id="{91A8A800-249E-BB67-C820-C6F3616FC755}"/>
              </a:ext>
            </a:extLst>
          </p:cNvPr>
          <p:cNvSpPr txBox="1"/>
          <p:nvPr/>
        </p:nvSpPr>
        <p:spPr>
          <a:xfrm>
            <a:off x="8908834" y="1784629"/>
            <a:ext cx="661256" cy="369332"/>
          </a:xfrm>
          <a:prstGeom prst="rect">
            <a:avLst/>
          </a:prstGeom>
          <a:noFill/>
        </p:spPr>
        <p:txBody>
          <a:bodyPr wrap="square" rtlCol="0">
            <a:spAutoFit/>
          </a:bodyPr>
          <a:lstStyle/>
          <a:p>
            <a:r>
              <a:rPr lang="en-US" dirty="0"/>
              <a:t>2</a:t>
            </a:r>
          </a:p>
        </p:txBody>
      </p:sp>
      <p:sp>
        <p:nvSpPr>
          <p:cNvPr id="26" name="TextBox 25">
            <a:extLst>
              <a:ext uri="{FF2B5EF4-FFF2-40B4-BE49-F238E27FC236}">
                <a16:creationId xmlns:a16="http://schemas.microsoft.com/office/drawing/2014/main" id="{09FBBB7D-2EC5-5355-993B-B0F95083E887}"/>
              </a:ext>
            </a:extLst>
          </p:cNvPr>
          <p:cNvSpPr txBox="1"/>
          <p:nvPr/>
        </p:nvSpPr>
        <p:spPr>
          <a:xfrm>
            <a:off x="8999346" y="5678658"/>
            <a:ext cx="661256" cy="369332"/>
          </a:xfrm>
          <a:prstGeom prst="rect">
            <a:avLst/>
          </a:prstGeom>
          <a:noFill/>
        </p:spPr>
        <p:txBody>
          <a:bodyPr wrap="square" rtlCol="0">
            <a:spAutoFit/>
          </a:bodyPr>
          <a:lstStyle/>
          <a:p>
            <a:r>
              <a:rPr lang="en-US" dirty="0"/>
              <a:t>3</a:t>
            </a:r>
          </a:p>
        </p:txBody>
      </p:sp>
    </p:spTree>
    <p:extLst>
      <p:ext uri="{BB962C8B-B14F-4D97-AF65-F5344CB8AC3E}">
        <p14:creationId xmlns:p14="http://schemas.microsoft.com/office/powerpoint/2010/main" val="415380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EB1F443-19F1-48DC-3AAF-13376D1F0C82}"/>
              </a:ext>
            </a:extLst>
          </p:cNvPr>
          <p:cNvPicPr>
            <a:picLocks noChangeAspect="1"/>
          </p:cNvPicPr>
          <p:nvPr/>
        </p:nvPicPr>
        <p:blipFill>
          <a:blip r:embed="rId2"/>
          <a:srcRect l="43578" t="27752" r="28001" b="18118"/>
          <a:stretch/>
        </p:blipFill>
        <p:spPr>
          <a:xfrm>
            <a:off x="7566390" y="2162490"/>
            <a:ext cx="2711116" cy="2903076"/>
          </a:xfrm>
          <a:prstGeom prst="rect">
            <a:avLst/>
          </a:prstGeom>
        </p:spPr>
      </p:pic>
      <p:pic>
        <p:nvPicPr>
          <p:cNvPr id="15" name="Picture 14">
            <a:extLst>
              <a:ext uri="{FF2B5EF4-FFF2-40B4-BE49-F238E27FC236}">
                <a16:creationId xmlns:a16="http://schemas.microsoft.com/office/drawing/2014/main" id="{94746747-D006-CF84-2F2F-C7333D0E62C1}"/>
              </a:ext>
            </a:extLst>
          </p:cNvPr>
          <p:cNvPicPr>
            <a:picLocks noChangeAspect="1"/>
          </p:cNvPicPr>
          <p:nvPr/>
        </p:nvPicPr>
        <p:blipFill>
          <a:blip r:embed="rId3"/>
          <a:srcRect l="45395" t="38825" r="26842" b="18823"/>
          <a:stretch/>
        </p:blipFill>
        <p:spPr>
          <a:xfrm>
            <a:off x="585295" y="729452"/>
            <a:ext cx="2734903" cy="2345613"/>
          </a:xfrm>
          <a:prstGeom prst="rect">
            <a:avLst/>
          </a:prstGeom>
        </p:spPr>
      </p:pic>
      <p:pic>
        <p:nvPicPr>
          <p:cNvPr id="17" name="Picture 16">
            <a:extLst>
              <a:ext uri="{FF2B5EF4-FFF2-40B4-BE49-F238E27FC236}">
                <a16:creationId xmlns:a16="http://schemas.microsoft.com/office/drawing/2014/main" id="{DEDC2130-7B36-E5DB-C630-BABF6E823462}"/>
              </a:ext>
            </a:extLst>
          </p:cNvPr>
          <p:cNvPicPr>
            <a:picLocks noChangeAspect="1"/>
          </p:cNvPicPr>
          <p:nvPr/>
        </p:nvPicPr>
        <p:blipFill>
          <a:blip r:embed="rId4"/>
          <a:srcRect l="43619" t="31102" r="30658" b="23028"/>
          <a:stretch/>
        </p:blipFill>
        <p:spPr>
          <a:xfrm>
            <a:off x="558936" y="3800245"/>
            <a:ext cx="2711116" cy="2718050"/>
          </a:xfrm>
          <a:prstGeom prst="rect">
            <a:avLst/>
          </a:prstGeom>
        </p:spPr>
      </p:pic>
      <p:pic>
        <p:nvPicPr>
          <p:cNvPr id="19" name="Picture 18">
            <a:extLst>
              <a:ext uri="{FF2B5EF4-FFF2-40B4-BE49-F238E27FC236}">
                <a16:creationId xmlns:a16="http://schemas.microsoft.com/office/drawing/2014/main" id="{2E992566-EB33-11F0-10B8-6CCB314FC939}"/>
              </a:ext>
            </a:extLst>
          </p:cNvPr>
          <p:cNvPicPr>
            <a:picLocks noChangeAspect="1"/>
          </p:cNvPicPr>
          <p:nvPr/>
        </p:nvPicPr>
        <p:blipFill>
          <a:blip r:embed="rId5"/>
          <a:srcRect l="34605" t="30634" r="39671" b="23496"/>
          <a:stretch/>
        </p:blipFill>
        <p:spPr>
          <a:xfrm>
            <a:off x="4062663" y="3800245"/>
            <a:ext cx="2711116" cy="2718050"/>
          </a:xfrm>
          <a:prstGeom prst="rect">
            <a:avLst/>
          </a:prstGeom>
        </p:spPr>
      </p:pic>
      <p:pic>
        <p:nvPicPr>
          <p:cNvPr id="21" name="Picture 20">
            <a:extLst>
              <a:ext uri="{FF2B5EF4-FFF2-40B4-BE49-F238E27FC236}">
                <a16:creationId xmlns:a16="http://schemas.microsoft.com/office/drawing/2014/main" id="{31E7100B-67F6-F6E7-A6D9-A2EF8BE9E05E}"/>
              </a:ext>
            </a:extLst>
          </p:cNvPr>
          <p:cNvPicPr>
            <a:picLocks noChangeAspect="1"/>
          </p:cNvPicPr>
          <p:nvPr/>
        </p:nvPicPr>
        <p:blipFill>
          <a:blip r:embed="rId6"/>
          <a:srcRect l="54408" t="31337" r="23355" b="22793"/>
          <a:stretch/>
        </p:blipFill>
        <p:spPr>
          <a:xfrm>
            <a:off x="4227093" y="709037"/>
            <a:ext cx="2022493" cy="2345613"/>
          </a:xfrm>
          <a:prstGeom prst="rect">
            <a:avLst/>
          </a:prstGeom>
        </p:spPr>
      </p:pic>
      <p:sp>
        <p:nvSpPr>
          <p:cNvPr id="22" name="TextBox 21">
            <a:extLst>
              <a:ext uri="{FF2B5EF4-FFF2-40B4-BE49-F238E27FC236}">
                <a16:creationId xmlns:a16="http://schemas.microsoft.com/office/drawing/2014/main" id="{7E753975-DA3B-9DE4-02CA-B4DC4152E2EB}"/>
              </a:ext>
            </a:extLst>
          </p:cNvPr>
          <p:cNvSpPr txBox="1"/>
          <p:nvPr/>
        </p:nvSpPr>
        <p:spPr>
          <a:xfrm>
            <a:off x="1155032" y="339705"/>
            <a:ext cx="1251284" cy="369332"/>
          </a:xfrm>
          <a:prstGeom prst="rect">
            <a:avLst/>
          </a:prstGeom>
          <a:noFill/>
        </p:spPr>
        <p:txBody>
          <a:bodyPr wrap="square" rtlCol="0">
            <a:spAutoFit/>
          </a:bodyPr>
          <a:lstStyle/>
          <a:p>
            <a:r>
              <a:rPr lang="en-US" dirty="0"/>
              <a:t>View 1</a:t>
            </a:r>
          </a:p>
        </p:txBody>
      </p:sp>
      <p:sp>
        <p:nvSpPr>
          <p:cNvPr id="23" name="TextBox 22">
            <a:extLst>
              <a:ext uri="{FF2B5EF4-FFF2-40B4-BE49-F238E27FC236}">
                <a16:creationId xmlns:a16="http://schemas.microsoft.com/office/drawing/2014/main" id="{E0FAED64-6249-B120-B874-48ECD7AF58F1}"/>
              </a:ext>
            </a:extLst>
          </p:cNvPr>
          <p:cNvSpPr txBox="1"/>
          <p:nvPr/>
        </p:nvSpPr>
        <p:spPr>
          <a:xfrm>
            <a:off x="8372504" y="1773922"/>
            <a:ext cx="1251284" cy="369332"/>
          </a:xfrm>
          <a:prstGeom prst="rect">
            <a:avLst/>
          </a:prstGeom>
          <a:noFill/>
        </p:spPr>
        <p:txBody>
          <a:bodyPr wrap="square" rtlCol="0">
            <a:spAutoFit/>
          </a:bodyPr>
          <a:lstStyle/>
          <a:p>
            <a:r>
              <a:rPr lang="en-US" dirty="0"/>
              <a:t>View 5</a:t>
            </a:r>
          </a:p>
        </p:txBody>
      </p:sp>
      <p:sp>
        <p:nvSpPr>
          <p:cNvPr id="24" name="TextBox 23">
            <a:extLst>
              <a:ext uri="{FF2B5EF4-FFF2-40B4-BE49-F238E27FC236}">
                <a16:creationId xmlns:a16="http://schemas.microsoft.com/office/drawing/2014/main" id="{F7F3D2F0-25C1-982B-FE72-0E008347D26F}"/>
              </a:ext>
            </a:extLst>
          </p:cNvPr>
          <p:cNvSpPr txBox="1"/>
          <p:nvPr/>
        </p:nvSpPr>
        <p:spPr>
          <a:xfrm>
            <a:off x="5031062" y="3479042"/>
            <a:ext cx="1251284" cy="369332"/>
          </a:xfrm>
          <a:prstGeom prst="rect">
            <a:avLst/>
          </a:prstGeom>
          <a:noFill/>
        </p:spPr>
        <p:txBody>
          <a:bodyPr wrap="square" rtlCol="0">
            <a:spAutoFit/>
          </a:bodyPr>
          <a:lstStyle/>
          <a:p>
            <a:r>
              <a:rPr lang="en-US" dirty="0"/>
              <a:t>View 3</a:t>
            </a:r>
          </a:p>
        </p:txBody>
      </p:sp>
      <p:sp>
        <p:nvSpPr>
          <p:cNvPr id="25" name="TextBox 24">
            <a:extLst>
              <a:ext uri="{FF2B5EF4-FFF2-40B4-BE49-F238E27FC236}">
                <a16:creationId xmlns:a16="http://schemas.microsoft.com/office/drawing/2014/main" id="{0DC4CE6A-E6A0-98A4-B93D-AB0AA2F6CDF4}"/>
              </a:ext>
            </a:extLst>
          </p:cNvPr>
          <p:cNvSpPr txBox="1"/>
          <p:nvPr/>
        </p:nvSpPr>
        <p:spPr>
          <a:xfrm>
            <a:off x="1203159" y="3430913"/>
            <a:ext cx="1251284" cy="369332"/>
          </a:xfrm>
          <a:prstGeom prst="rect">
            <a:avLst/>
          </a:prstGeom>
          <a:noFill/>
        </p:spPr>
        <p:txBody>
          <a:bodyPr wrap="square" rtlCol="0">
            <a:spAutoFit/>
          </a:bodyPr>
          <a:lstStyle/>
          <a:p>
            <a:r>
              <a:rPr lang="en-US" dirty="0"/>
              <a:t>View 4</a:t>
            </a:r>
          </a:p>
        </p:txBody>
      </p:sp>
      <p:sp>
        <p:nvSpPr>
          <p:cNvPr id="26" name="TextBox 25">
            <a:extLst>
              <a:ext uri="{FF2B5EF4-FFF2-40B4-BE49-F238E27FC236}">
                <a16:creationId xmlns:a16="http://schemas.microsoft.com/office/drawing/2014/main" id="{F1AB6B59-E43C-126F-E6BB-D5CD2314EF02}"/>
              </a:ext>
            </a:extLst>
          </p:cNvPr>
          <p:cNvSpPr txBox="1"/>
          <p:nvPr/>
        </p:nvSpPr>
        <p:spPr>
          <a:xfrm>
            <a:off x="4612697" y="360120"/>
            <a:ext cx="1251284" cy="369332"/>
          </a:xfrm>
          <a:prstGeom prst="rect">
            <a:avLst/>
          </a:prstGeom>
          <a:noFill/>
        </p:spPr>
        <p:txBody>
          <a:bodyPr wrap="square" rtlCol="0">
            <a:spAutoFit/>
          </a:bodyPr>
          <a:lstStyle/>
          <a:p>
            <a:r>
              <a:rPr lang="en-US" dirty="0"/>
              <a:t>View 2</a:t>
            </a:r>
          </a:p>
        </p:txBody>
      </p:sp>
    </p:spTree>
    <p:extLst>
      <p:ext uri="{BB962C8B-B14F-4D97-AF65-F5344CB8AC3E}">
        <p14:creationId xmlns:p14="http://schemas.microsoft.com/office/powerpoint/2010/main" val="117394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6A454-3237-118C-3867-BE35C4CFA3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7B576C-AC4C-B11A-6B05-3A845930130B}"/>
              </a:ext>
            </a:extLst>
          </p:cNvPr>
          <p:cNvSpPr>
            <a:spLocks noGrp="1"/>
          </p:cNvSpPr>
          <p:nvPr>
            <p:ph type="title"/>
          </p:nvPr>
        </p:nvSpPr>
        <p:spPr/>
        <p:txBody>
          <a:bodyPr/>
          <a:lstStyle/>
          <a:p>
            <a:r>
              <a:rPr lang="en-US" dirty="0"/>
              <a:t>Orthographic projection</a:t>
            </a:r>
          </a:p>
        </p:txBody>
      </p:sp>
      <p:sp>
        <p:nvSpPr>
          <p:cNvPr id="3" name="Content Placeholder 2">
            <a:extLst>
              <a:ext uri="{FF2B5EF4-FFF2-40B4-BE49-F238E27FC236}">
                <a16:creationId xmlns:a16="http://schemas.microsoft.com/office/drawing/2014/main" id="{19F6D058-E1A6-54FA-0989-29A8B0A75050}"/>
              </a:ext>
            </a:extLst>
          </p:cNvPr>
          <p:cNvSpPr>
            <a:spLocks noGrp="1"/>
          </p:cNvSpPr>
          <p:nvPr>
            <p:ph idx="1"/>
          </p:nvPr>
        </p:nvSpPr>
        <p:spPr>
          <a:xfrm>
            <a:off x="677334" y="1582057"/>
            <a:ext cx="9222804" cy="4876800"/>
          </a:xfrm>
        </p:spPr>
        <p:txBody>
          <a:bodyPr>
            <a:normAutofit/>
          </a:bodyPr>
          <a:lstStyle/>
          <a:p>
            <a:r>
              <a:rPr lang="en-US" sz="2000" dirty="0"/>
              <a:t>There are two separate methods of drawing in orthographic projection. These are the first angle projection and the third angle projection. The latter method is becoming more popular throughout the world, and may soon become the only accepted System in drawing</a:t>
            </a:r>
          </a:p>
          <a:p>
            <a:r>
              <a:rPr lang="en-US" sz="2000" dirty="0"/>
              <a:t>At present, in Kenya we use both methods. The building industry mostly uses the first Angle projection while the other engineering trades prefer third angle projection. </a:t>
            </a:r>
          </a:p>
          <a:p>
            <a:r>
              <a:rPr lang="en-US" sz="2000" dirty="0"/>
              <a:t>Consequently, the learner should be well conversant with both these methods and their differences</a:t>
            </a:r>
          </a:p>
          <a:p>
            <a:r>
              <a:rPr lang="en-US" sz="2000" dirty="0"/>
              <a:t>The names first angle and third angle are derived from mathematics. A circle is divided to four right angles thus forming four equal quadrants. The first angle is from 0</a:t>
            </a:r>
            <a:r>
              <a:rPr lang="en-US" sz="2000" baseline="30000" dirty="0"/>
              <a:t>0</a:t>
            </a:r>
            <a:r>
              <a:rPr lang="en-US" sz="2000" dirty="0"/>
              <a:t> to 90</a:t>
            </a:r>
            <a:r>
              <a:rPr lang="en-US" sz="2000" baseline="30000" dirty="0"/>
              <a:t>0</a:t>
            </a:r>
            <a:r>
              <a:rPr lang="en-US" sz="2000" dirty="0"/>
              <a:t> in the first quadrant and the third angle is from 180</a:t>
            </a:r>
            <a:r>
              <a:rPr lang="en-US" sz="2000" baseline="30000" dirty="0"/>
              <a:t>0 </a:t>
            </a:r>
            <a:r>
              <a:rPr lang="en-US" sz="2000" dirty="0"/>
              <a:t>to 270° in the third quadrant.</a:t>
            </a:r>
          </a:p>
          <a:p>
            <a:pPr marL="0" indent="0">
              <a:buNone/>
            </a:pPr>
            <a:endParaRPr lang="en-US" sz="2000" baseline="30000" dirty="0"/>
          </a:p>
        </p:txBody>
      </p:sp>
    </p:spTree>
    <p:extLst>
      <p:ext uri="{BB962C8B-B14F-4D97-AF65-F5344CB8AC3E}">
        <p14:creationId xmlns:p14="http://schemas.microsoft.com/office/powerpoint/2010/main" val="388609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43F0D-EC00-1598-F312-C625396CAF34}"/>
              </a:ext>
            </a:extLst>
          </p:cNvPr>
          <p:cNvSpPr>
            <a:spLocks noGrp="1"/>
          </p:cNvSpPr>
          <p:nvPr>
            <p:ph type="title"/>
          </p:nvPr>
        </p:nvSpPr>
        <p:spPr/>
        <p:txBody>
          <a:bodyPr/>
          <a:lstStyle/>
          <a:p>
            <a:r>
              <a:rPr lang="en-US" dirty="0"/>
              <a:t>Orthographic projection</a:t>
            </a:r>
          </a:p>
        </p:txBody>
      </p:sp>
      <p:sp>
        <p:nvSpPr>
          <p:cNvPr id="3" name="Flowchart: Or 2">
            <a:extLst>
              <a:ext uri="{FF2B5EF4-FFF2-40B4-BE49-F238E27FC236}">
                <a16:creationId xmlns:a16="http://schemas.microsoft.com/office/drawing/2014/main" id="{348D5C2E-8BC3-268B-58FD-4370345D9F0A}"/>
              </a:ext>
            </a:extLst>
          </p:cNvPr>
          <p:cNvSpPr/>
          <p:nvPr/>
        </p:nvSpPr>
        <p:spPr>
          <a:xfrm>
            <a:off x="3773713" y="1690688"/>
            <a:ext cx="3788229" cy="3719205"/>
          </a:xfrm>
          <a:prstGeom prst="flowChartO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 name="TextBox 3">
            <a:extLst>
              <a:ext uri="{FF2B5EF4-FFF2-40B4-BE49-F238E27FC236}">
                <a16:creationId xmlns:a16="http://schemas.microsoft.com/office/drawing/2014/main" id="{D6B7018F-4CC2-046D-3B80-54BF10B66073}"/>
              </a:ext>
            </a:extLst>
          </p:cNvPr>
          <p:cNvSpPr txBox="1"/>
          <p:nvPr/>
        </p:nvSpPr>
        <p:spPr>
          <a:xfrm>
            <a:off x="5484995" y="1352509"/>
            <a:ext cx="611005" cy="369332"/>
          </a:xfrm>
          <a:prstGeom prst="rect">
            <a:avLst/>
          </a:prstGeom>
          <a:noFill/>
        </p:spPr>
        <p:txBody>
          <a:bodyPr wrap="square" rtlCol="0">
            <a:spAutoFit/>
          </a:bodyPr>
          <a:lstStyle/>
          <a:p>
            <a:r>
              <a:rPr lang="en-US" dirty="0"/>
              <a:t>90</a:t>
            </a:r>
            <a:r>
              <a:rPr lang="en-US" baseline="30000" dirty="0"/>
              <a:t>0</a:t>
            </a:r>
          </a:p>
        </p:txBody>
      </p:sp>
      <p:sp>
        <p:nvSpPr>
          <p:cNvPr id="5" name="TextBox 4">
            <a:extLst>
              <a:ext uri="{FF2B5EF4-FFF2-40B4-BE49-F238E27FC236}">
                <a16:creationId xmlns:a16="http://schemas.microsoft.com/office/drawing/2014/main" id="{1D64EF8F-0C96-AA40-5122-1198CA8CFEC6}"/>
              </a:ext>
            </a:extLst>
          </p:cNvPr>
          <p:cNvSpPr txBox="1"/>
          <p:nvPr/>
        </p:nvSpPr>
        <p:spPr>
          <a:xfrm>
            <a:off x="5404718" y="5409893"/>
            <a:ext cx="953139" cy="369332"/>
          </a:xfrm>
          <a:prstGeom prst="rect">
            <a:avLst/>
          </a:prstGeom>
          <a:noFill/>
        </p:spPr>
        <p:txBody>
          <a:bodyPr wrap="square" rtlCol="0">
            <a:spAutoFit/>
          </a:bodyPr>
          <a:lstStyle/>
          <a:p>
            <a:r>
              <a:rPr lang="en-US" dirty="0"/>
              <a:t>270</a:t>
            </a:r>
            <a:r>
              <a:rPr lang="en-US" baseline="30000" dirty="0"/>
              <a:t>0</a:t>
            </a:r>
          </a:p>
        </p:txBody>
      </p:sp>
      <p:sp>
        <p:nvSpPr>
          <p:cNvPr id="6" name="TextBox 5">
            <a:extLst>
              <a:ext uri="{FF2B5EF4-FFF2-40B4-BE49-F238E27FC236}">
                <a16:creationId xmlns:a16="http://schemas.microsoft.com/office/drawing/2014/main" id="{475AFC31-3EF4-FA59-06C6-DBFD72EEED96}"/>
              </a:ext>
            </a:extLst>
          </p:cNvPr>
          <p:cNvSpPr txBox="1"/>
          <p:nvPr/>
        </p:nvSpPr>
        <p:spPr>
          <a:xfrm>
            <a:off x="3218106" y="3365624"/>
            <a:ext cx="846991" cy="369332"/>
          </a:xfrm>
          <a:prstGeom prst="rect">
            <a:avLst/>
          </a:prstGeom>
          <a:noFill/>
        </p:spPr>
        <p:txBody>
          <a:bodyPr wrap="square" rtlCol="0">
            <a:spAutoFit/>
          </a:bodyPr>
          <a:lstStyle/>
          <a:p>
            <a:r>
              <a:rPr lang="en-US" dirty="0"/>
              <a:t>180</a:t>
            </a:r>
            <a:r>
              <a:rPr lang="en-US" baseline="30000" dirty="0"/>
              <a:t>0</a:t>
            </a:r>
          </a:p>
        </p:txBody>
      </p:sp>
      <p:sp>
        <p:nvSpPr>
          <p:cNvPr id="7" name="TextBox 6">
            <a:extLst>
              <a:ext uri="{FF2B5EF4-FFF2-40B4-BE49-F238E27FC236}">
                <a16:creationId xmlns:a16="http://schemas.microsoft.com/office/drawing/2014/main" id="{12AC4A9D-EC60-8F25-100B-3FF5769B269F}"/>
              </a:ext>
            </a:extLst>
          </p:cNvPr>
          <p:cNvSpPr txBox="1"/>
          <p:nvPr/>
        </p:nvSpPr>
        <p:spPr>
          <a:xfrm>
            <a:off x="7561942" y="3355757"/>
            <a:ext cx="799185" cy="369332"/>
          </a:xfrm>
          <a:prstGeom prst="rect">
            <a:avLst/>
          </a:prstGeom>
          <a:noFill/>
        </p:spPr>
        <p:txBody>
          <a:bodyPr wrap="square" rtlCol="0">
            <a:spAutoFit/>
          </a:bodyPr>
          <a:lstStyle/>
          <a:p>
            <a:r>
              <a:rPr lang="en-US" dirty="0"/>
              <a:t>0</a:t>
            </a:r>
            <a:r>
              <a:rPr lang="en-US" baseline="30000" dirty="0"/>
              <a:t>0</a:t>
            </a:r>
          </a:p>
        </p:txBody>
      </p:sp>
      <p:sp>
        <p:nvSpPr>
          <p:cNvPr id="8" name="TextBox 7">
            <a:extLst>
              <a:ext uri="{FF2B5EF4-FFF2-40B4-BE49-F238E27FC236}">
                <a16:creationId xmlns:a16="http://schemas.microsoft.com/office/drawing/2014/main" id="{2D166742-3B44-CC94-F482-48D9193C6E43}"/>
              </a:ext>
            </a:extLst>
          </p:cNvPr>
          <p:cNvSpPr txBox="1"/>
          <p:nvPr/>
        </p:nvSpPr>
        <p:spPr>
          <a:xfrm>
            <a:off x="5874938" y="2344061"/>
            <a:ext cx="1089909" cy="1107996"/>
          </a:xfrm>
          <a:prstGeom prst="rect">
            <a:avLst/>
          </a:prstGeom>
          <a:noFill/>
        </p:spPr>
        <p:txBody>
          <a:bodyPr wrap="square" rtlCol="0">
            <a:spAutoFit/>
          </a:bodyPr>
          <a:lstStyle/>
          <a:p>
            <a:pPr algn="ctr"/>
            <a:r>
              <a:rPr lang="en-US" sz="6600" dirty="0">
                <a:latin typeface="Times New Roman" panose="02020603050405020304" pitchFamily="18" charset="0"/>
                <a:cs typeface="Times New Roman" panose="02020603050405020304" pitchFamily="18" charset="0"/>
              </a:rPr>
              <a:t>I</a:t>
            </a:r>
          </a:p>
        </p:txBody>
      </p:sp>
      <p:sp>
        <p:nvSpPr>
          <p:cNvPr id="9" name="TextBox 8">
            <a:extLst>
              <a:ext uri="{FF2B5EF4-FFF2-40B4-BE49-F238E27FC236}">
                <a16:creationId xmlns:a16="http://schemas.microsoft.com/office/drawing/2014/main" id="{654A2C1F-D59B-8249-1B1C-D29245683DDD}"/>
              </a:ext>
            </a:extLst>
          </p:cNvPr>
          <p:cNvSpPr txBox="1"/>
          <p:nvPr/>
        </p:nvSpPr>
        <p:spPr>
          <a:xfrm>
            <a:off x="4093747" y="3886707"/>
            <a:ext cx="1703033" cy="1107996"/>
          </a:xfrm>
          <a:prstGeom prst="rect">
            <a:avLst/>
          </a:prstGeom>
          <a:noFill/>
        </p:spPr>
        <p:txBody>
          <a:bodyPr wrap="square" rtlCol="0">
            <a:spAutoFit/>
          </a:bodyPr>
          <a:lstStyle/>
          <a:p>
            <a:pPr algn="ctr"/>
            <a:r>
              <a:rPr lang="en-US" sz="6600" dirty="0">
                <a:latin typeface="Times New Roman" panose="02020603050405020304" pitchFamily="18" charset="0"/>
                <a:cs typeface="Times New Roman" panose="02020603050405020304" pitchFamily="18" charset="0"/>
              </a:rPr>
              <a:t>III</a:t>
            </a:r>
          </a:p>
        </p:txBody>
      </p:sp>
      <p:sp>
        <p:nvSpPr>
          <p:cNvPr id="10" name="TextBox 9">
            <a:extLst>
              <a:ext uri="{FF2B5EF4-FFF2-40B4-BE49-F238E27FC236}">
                <a16:creationId xmlns:a16="http://schemas.microsoft.com/office/drawing/2014/main" id="{BB5FFDCD-6EF3-95E5-860A-3A3766E925BF}"/>
              </a:ext>
            </a:extLst>
          </p:cNvPr>
          <p:cNvSpPr txBox="1"/>
          <p:nvPr/>
        </p:nvSpPr>
        <p:spPr>
          <a:xfrm>
            <a:off x="6074584" y="3867247"/>
            <a:ext cx="1089909" cy="1107996"/>
          </a:xfrm>
          <a:prstGeom prst="rect">
            <a:avLst/>
          </a:prstGeom>
          <a:noFill/>
        </p:spPr>
        <p:txBody>
          <a:bodyPr wrap="square" rtlCol="0">
            <a:spAutoFit/>
          </a:bodyPr>
          <a:lstStyle/>
          <a:p>
            <a:pPr algn="ctr"/>
            <a:r>
              <a:rPr lang="en-US" sz="6600" dirty="0">
                <a:latin typeface="Times New Roman" panose="02020603050405020304" pitchFamily="18" charset="0"/>
                <a:cs typeface="Times New Roman" panose="02020603050405020304" pitchFamily="18" charset="0"/>
              </a:rPr>
              <a:t>IV</a:t>
            </a:r>
          </a:p>
        </p:txBody>
      </p:sp>
      <p:sp>
        <p:nvSpPr>
          <p:cNvPr id="11" name="TextBox 10">
            <a:extLst>
              <a:ext uri="{FF2B5EF4-FFF2-40B4-BE49-F238E27FC236}">
                <a16:creationId xmlns:a16="http://schemas.microsoft.com/office/drawing/2014/main" id="{EDFB4DB9-C25C-3995-E99E-6BB1B93FC0D9}"/>
              </a:ext>
            </a:extLst>
          </p:cNvPr>
          <p:cNvSpPr txBox="1"/>
          <p:nvPr/>
        </p:nvSpPr>
        <p:spPr>
          <a:xfrm>
            <a:off x="4349246" y="2344061"/>
            <a:ext cx="1413653" cy="1107996"/>
          </a:xfrm>
          <a:prstGeom prst="rect">
            <a:avLst/>
          </a:prstGeom>
          <a:noFill/>
        </p:spPr>
        <p:txBody>
          <a:bodyPr wrap="square" rtlCol="0">
            <a:spAutoFit/>
          </a:bodyPr>
          <a:lstStyle/>
          <a:p>
            <a:pPr algn="ctr"/>
            <a:r>
              <a:rPr lang="en-US" sz="6600" dirty="0">
                <a:latin typeface="Times New Roman" panose="02020603050405020304" pitchFamily="18" charset="0"/>
                <a:cs typeface="Times New Roman" panose="02020603050405020304" pitchFamily="18" charset="0"/>
              </a:rPr>
              <a:t>II</a:t>
            </a:r>
          </a:p>
        </p:txBody>
      </p:sp>
    </p:spTree>
    <p:extLst>
      <p:ext uri="{BB962C8B-B14F-4D97-AF65-F5344CB8AC3E}">
        <p14:creationId xmlns:p14="http://schemas.microsoft.com/office/powerpoint/2010/main" val="109236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D1D6D-CFEB-9481-251F-221D4EFBFC62}"/>
              </a:ext>
            </a:extLst>
          </p:cNvPr>
          <p:cNvSpPr>
            <a:spLocks noGrp="1"/>
          </p:cNvSpPr>
          <p:nvPr>
            <p:ph type="title"/>
          </p:nvPr>
        </p:nvSpPr>
        <p:spPr/>
        <p:txBody>
          <a:bodyPr/>
          <a:lstStyle/>
          <a:p>
            <a:r>
              <a:rPr lang="en-US" dirty="0"/>
              <a:t>Orthographic projection</a:t>
            </a:r>
          </a:p>
        </p:txBody>
      </p:sp>
      <p:sp>
        <p:nvSpPr>
          <p:cNvPr id="3" name="Content Placeholder 2">
            <a:extLst>
              <a:ext uri="{FF2B5EF4-FFF2-40B4-BE49-F238E27FC236}">
                <a16:creationId xmlns:a16="http://schemas.microsoft.com/office/drawing/2014/main" id="{74BA3667-F1AF-BAEC-94BB-235498D5047C}"/>
              </a:ext>
            </a:extLst>
          </p:cNvPr>
          <p:cNvSpPr>
            <a:spLocks noGrp="1"/>
          </p:cNvSpPr>
          <p:nvPr>
            <p:ph idx="1"/>
          </p:nvPr>
        </p:nvSpPr>
        <p:spPr>
          <a:xfrm>
            <a:off x="677334" y="2160589"/>
            <a:ext cx="4527712" cy="3880773"/>
          </a:xfrm>
        </p:spPr>
        <p:txBody>
          <a:bodyPr/>
          <a:lstStyle/>
          <a:p>
            <a:r>
              <a:rPr lang="en-US" dirty="0"/>
              <a:t>Consider the cube on the right </a:t>
            </a:r>
          </a:p>
          <a:p>
            <a:r>
              <a:rPr lang="en-US" dirty="0"/>
              <a:t>With the planes at right with the faces</a:t>
            </a:r>
          </a:p>
          <a:p>
            <a:r>
              <a:rPr lang="en-US" dirty="0"/>
              <a:t>If the cube is to be viewed from the top the blue square will be seen on the top plan, a red one on the side to the right and a yellow square on the square of the face on the left </a:t>
            </a:r>
          </a:p>
          <a:p>
            <a:r>
              <a:rPr lang="en-US" dirty="0"/>
              <a:t>This is demonstrated in the figure below.</a:t>
            </a:r>
          </a:p>
        </p:txBody>
      </p:sp>
      <p:pic>
        <p:nvPicPr>
          <p:cNvPr id="5" name="Picture 4">
            <a:extLst>
              <a:ext uri="{FF2B5EF4-FFF2-40B4-BE49-F238E27FC236}">
                <a16:creationId xmlns:a16="http://schemas.microsoft.com/office/drawing/2014/main" id="{AC1A8106-2177-5EA1-561D-3689EE84047E}"/>
              </a:ext>
            </a:extLst>
          </p:cNvPr>
          <p:cNvPicPr>
            <a:picLocks noChangeAspect="1"/>
          </p:cNvPicPr>
          <p:nvPr/>
        </p:nvPicPr>
        <p:blipFill>
          <a:blip r:embed="rId3"/>
          <a:srcRect l="39406" t="20777" r="25381" b="15237"/>
          <a:stretch/>
        </p:blipFill>
        <p:spPr>
          <a:xfrm>
            <a:off x="5377913" y="2200196"/>
            <a:ext cx="4293030" cy="4386020"/>
          </a:xfrm>
          <a:prstGeom prst="rect">
            <a:avLst/>
          </a:prstGeom>
        </p:spPr>
      </p:pic>
    </p:spTree>
    <p:extLst>
      <p:ext uri="{BB962C8B-B14F-4D97-AF65-F5344CB8AC3E}">
        <p14:creationId xmlns:p14="http://schemas.microsoft.com/office/powerpoint/2010/main" val="1698360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ace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1516</TotalTime>
  <Words>1595</Words>
  <Application>Microsoft Office PowerPoint</Application>
  <PresentationFormat>Widescreen</PresentationFormat>
  <Paragraphs>134</Paragraphs>
  <Slides>37</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Times New Roman</vt:lpstr>
      <vt:lpstr>Times-Roman</vt:lpstr>
      <vt:lpstr>Trebuchet MS</vt:lpstr>
      <vt:lpstr>Wingdings 3</vt:lpstr>
      <vt:lpstr>Facet</vt:lpstr>
      <vt:lpstr>Orthographic Projection</vt:lpstr>
      <vt:lpstr>Expected learning outcomes</vt:lpstr>
      <vt:lpstr>Note to the learner</vt:lpstr>
      <vt:lpstr>Orthographic projection</vt:lpstr>
      <vt:lpstr>Orthographic projection</vt:lpstr>
      <vt:lpstr>PowerPoint Presentation</vt:lpstr>
      <vt:lpstr>Orthographic projection</vt:lpstr>
      <vt:lpstr>Orthographic projection</vt:lpstr>
      <vt:lpstr>Orthographic projection</vt:lpstr>
      <vt:lpstr>Orthographic projection</vt:lpstr>
      <vt:lpstr>Orthographic projection</vt:lpstr>
      <vt:lpstr>orthographic projection</vt:lpstr>
      <vt:lpstr>3rd angle orthographic projection </vt:lpstr>
      <vt:lpstr>Third angle Projection layout</vt:lpstr>
      <vt:lpstr>PowerPoint Presentation</vt:lpstr>
      <vt:lpstr>Example </vt:lpstr>
      <vt:lpstr>Example </vt:lpstr>
      <vt:lpstr>Example </vt:lpstr>
      <vt:lpstr>Centre line and center marks </vt:lpstr>
      <vt:lpstr>Example </vt:lpstr>
      <vt:lpstr>Third angle projection </vt:lpstr>
      <vt:lpstr>Selection criteria for front elevation when not specified </vt:lpstr>
      <vt:lpstr>1st angle  orthographic projection</vt:lpstr>
      <vt:lpstr>First angle projection layout</vt:lpstr>
      <vt:lpstr>PowerPoint Presentation</vt:lpstr>
      <vt:lpstr>Example </vt:lpstr>
      <vt:lpstr>Example </vt:lpstr>
      <vt:lpstr>Example </vt:lpstr>
      <vt:lpstr>Example </vt:lpstr>
      <vt:lpstr>Example </vt:lpstr>
      <vt:lpstr>Differences between 1st  angle orthographic projection and 3rd angle orthographic projection  </vt:lpstr>
      <vt:lpstr>Projection symbols</vt:lpstr>
      <vt:lpstr>Derivation of the symbols(3rd angle projection)</vt:lpstr>
      <vt:lpstr>Derivation of the symbols(1st angle projection)</vt:lpstr>
      <vt:lpstr>Hidden line in orthographic projection</vt:lpstr>
      <vt:lpstr>Hidden details notes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EPHRAIM K.</dc:creator>
  <cp:lastModifiedBy>EPHRAIM K.</cp:lastModifiedBy>
  <cp:revision>55</cp:revision>
  <dcterms:created xsi:type="dcterms:W3CDTF">2024-11-20T07:20:33Z</dcterms:created>
  <dcterms:modified xsi:type="dcterms:W3CDTF">2024-12-23T07:29:29Z</dcterms:modified>
</cp:coreProperties>
</file>